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9066"/>
    <a:srgbClr val="EFF7A1"/>
    <a:srgbClr val="BE02AC"/>
    <a:srgbClr val="FCAADB"/>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280AC6-376F-42A3-BB69-CB2D1836C9D6}" v="19" dt="2023-02-14T11:51:25.611"/>
    <p1510:client id="{A0EC63F7-35D9-4E0B-88E8-4B105868B1AE}" v="5" dt="2022-04-04T10:26:47.610"/>
    <p1510:client id="{B53461A0-AD87-4858-A4A4-49BABFF07267}" v="49" dt="2022-04-04T10:20:26.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4" d="100"/>
          <a:sy n="94"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Macdonald" userId="S::head@penygloddfa.powys.sch.uk::feb61d06-aa39-4ef2-8718-3aed82ac6b86" providerId="AD" clId="Web-{0B280AC6-376F-42A3-BB69-CB2D1836C9D6}"/>
    <pc:docChg chg="modSld">
      <pc:chgData name="Jim Macdonald" userId="S::head@penygloddfa.powys.sch.uk::feb61d06-aa39-4ef2-8718-3aed82ac6b86" providerId="AD" clId="Web-{0B280AC6-376F-42A3-BB69-CB2D1836C9D6}" dt="2023-02-14T11:51:25.611" v="17"/>
      <pc:docMkLst>
        <pc:docMk/>
      </pc:docMkLst>
      <pc:sldChg chg="addSp modSp">
        <pc:chgData name="Jim Macdonald" userId="S::head@penygloddfa.powys.sch.uk::feb61d06-aa39-4ef2-8718-3aed82ac6b86" providerId="AD" clId="Web-{0B280AC6-376F-42A3-BB69-CB2D1836C9D6}" dt="2023-02-14T11:50:04.063" v="4" actId="1076"/>
        <pc:sldMkLst>
          <pc:docMk/>
          <pc:sldMk cId="2202661477" sldId="258"/>
        </pc:sldMkLst>
        <pc:picChg chg="add mod">
          <ac:chgData name="Jim Macdonald" userId="S::head@penygloddfa.powys.sch.uk::feb61d06-aa39-4ef2-8718-3aed82ac6b86" providerId="AD" clId="Web-{0B280AC6-376F-42A3-BB69-CB2D1836C9D6}" dt="2023-02-14T11:50:04.063" v="4" actId="1076"/>
          <ac:picMkLst>
            <pc:docMk/>
            <pc:sldMk cId="2202661477" sldId="258"/>
            <ac:picMk id="2" creationId="{19938C9B-CEDC-6914-7817-E6300E3CB32E}"/>
          </ac:picMkLst>
        </pc:picChg>
      </pc:sldChg>
      <pc:sldChg chg="addSp">
        <pc:chgData name="Jim Macdonald" userId="S::head@penygloddfa.powys.sch.uk::feb61d06-aa39-4ef2-8718-3aed82ac6b86" providerId="AD" clId="Web-{0B280AC6-376F-42A3-BB69-CB2D1836C9D6}" dt="2023-02-14T11:50:50.329" v="5"/>
        <pc:sldMkLst>
          <pc:docMk/>
          <pc:sldMk cId="4124324095" sldId="259"/>
        </pc:sldMkLst>
        <pc:picChg chg="add">
          <ac:chgData name="Jim Macdonald" userId="S::head@penygloddfa.powys.sch.uk::feb61d06-aa39-4ef2-8718-3aed82ac6b86" providerId="AD" clId="Web-{0B280AC6-376F-42A3-BB69-CB2D1836C9D6}" dt="2023-02-14T11:50:50.329" v="5"/>
          <ac:picMkLst>
            <pc:docMk/>
            <pc:sldMk cId="4124324095" sldId="259"/>
            <ac:picMk id="3" creationId="{1ECACBBD-24D7-2A7F-1290-7B2A8E5E1A8E}"/>
          </ac:picMkLst>
        </pc:picChg>
      </pc:sldChg>
      <pc:sldChg chg="addSp">
        <pc:chgData name="Jim Macdonald" userId="S::head@penygloddfa.powys.sch.uk::feb61d06-aa39-4ef2-8718-3aed82ac6b86" providerId="AD" clId="Web-{0B280AC6-376F-42A3-BB69-CB2D1836C9D6}" dt="2023-02-14T11:50:53.423" v="6"/>
        <pc:sldMkLst>
          <pc:docMk/>
          <pc:sldMk cId="713077410" sldId="260"/>
        </pc:sldMkLst>
        <pc:picChg chg="add">
          <ac:chgData name="Jim Macdonald" userId="S::head@penygloddfa.powys.sch.uk::feb61d06-aa39-4ef2-8718-3aed82ac6b86" providerId="AD" clId="Web-{0B280AC6-376F-42A3-BB69-CB2D1836C9D6}" dt="2023-02-14T11:50:53.423" v="6"/>
          <ac:picMkLst>
            <pc:docMk/>
            <pc:sldMk cId="713077410" sldId="260"/>
            <ac:picMk id="3" creationId="{241CCB8F-A903-A402-692E-D1EA2968838C}"/>
          </ac:picMkLst>
        </pc:picChg>
      </pc:sldChg>
      <pc:sldChg chg="addSp">
        <pc:chgData name="Jim Macdonald" userId="S::head@penygloddfa.powys.sch.uk::feb61d06-aa39-4ef2-8718-3aed82ac6b86" providerId="AD" clId="Web-{0B280AC6-376F-42A3-BB69-CB2D1836C9D6}" dt="2023-02-14T11:50:55.923" v="7"/>
        <pc:sldMkLst>
          <pc:docMk/>
          <pc:sldMk cId="4034456550" sldId="261"/>
        </pc:sldMkLst>
        <pc:picChg chg="add">
          <ac:chgData name="Jim Macdonald" userId="S::head@penygloddfa.powys.sch.uk::feb61d06-aa39-4ef2-8718-3aed82ac6b86" providerId="AD" clId="Web-{0B280AC6-376F-42A3-BB69-CB2D1836C9D6}" dt="2023-02-14T11:50:55.923" v="7"/>
          <ac:picMkLst>
            <pc:docMk/>
            <pc:sldMk cId="4034456550" sldId="261"/>
            <ac:picMk id="6" creationId="{7CAAA0B5-094B-1D9F-8B4E-8B1EA00B5B8D}"/>
          </ac:picMkLst>
        </pc:picChg>
      </pc:sldChg>
      <pc:sldChg chg="addSp">
        <pc:chgData name="Jim Macdonald" userId="S::head@penygloddfa.powys.sch.uk::feb61d06-aa39-4ef2-8718-3aed82ac6b86" providerId="AD" clId="Web-{0B280AC6-376F-42A3-BB69-CB2D1836C9D6}" dt="2023-02-14T11:50:58.142" v="8"/>
        <pc:sldMkLst>
          <pc:docMk/>
          <pc:sldMk cId="3144385871" sldId="262"/>
        </pc:sldMkLst>
        <pc:picChg chg="add">
          <ac:chgData name="Jim Macdonald" userId="S::head@penygloddfa.powys.sch.uk::feb61d06-aa39-4ef2-8718-3aed82ac6b86" providerId="AD" clId="Web-{0B280AC6-376F-42A3-BB69-CB2D1836C9D6}" dt="2023-02-14T11:50:58.142" v="8"/>
          <ac:picMkLst>
            <pc:docMk/>
            <pc:sldMk cId="3144385871" sldId="262"/>
            <ac:picMk id="6" creationId="{3F24DC34-5329-E7C2-8A54-40D648C8D4AE}"/>
          </ac:picMkLst>
        </pc:picChg>
      </pc:sldChg>
      <pc:sldChg chg="addSp">
        <pc:chgData name="Jim Macdonald" userId="S::head@penygloddfa.powys.sch.uk::feb61d06-aa39-4ef2-8718-3aed82ac6b86" providerId="AD" clId="Web-{0B280AC6-376F-42A3-BB69-CB2D1836C9D6}" dt="2023-02-14T11:51:00.829" v="9"/>
        <pc:sldMkLst>
          <pc:docMk/>
          <pc:sldMk cId="3751783028" sldId="264"/>
        </pc:sldMkLst>
        <pc:picChg chg="add">
          <ac:chgData name="Jim Macdonald" userId="S::head@penygloddfa.powys.sch.uk::feb61d06-aa39-4ef2-8718-3aed82ac6b86" providerId="AD" clId="Web-{0B280AC6-376F-42A3-BB69-CB2D1836C9D6}" dt="2023-02-14T11:51:00.829" v="9"/>
          <ac:picMkLst>
            <pc:docMk/>
            <pc:sldMk cId="3751783028" sldId="264"/>
            <ac:picMk id="3" creationId="{74C3620C-21F3-9B30-B3D7-A4A2B19C7BDF}"/>
          </ac:picMkLst>
        </pc:picChg>
      </pc:sldChg>
      <pc:sldChg chg="addSp">
        <pc:chgData name="Jim Macdonald" userId="S::head@penygloddfa.powys.sch.uk::feb61d06-aa39-4ef2-8718-3aed82ac6b86" providerId="AD" clId="Web-{0B280AC6-376F-42A3-BB69-CB2D1836C9D6}" dt="2023-02-14T11:51:05.829" v="10"/>
        <pc:sldMkLst>
          <pc:docMk/>
          <pc:sldMk cId="131130478" sldId="265"/>
        </pc:sldMkLst>
        <pc:picChg chg="add">
          <ac:chgData name="Jim Macdonald" userId="S::head@penygloddfa.powys.sch.uk::feb61d06-aa39-4ef2-8718-3aed82ac6b86" providerId="AD" clId="Web-{0B280AC6-376F-42A3-BB69-CB2D1836C9D6}" dt="2023-02-14T11:51:05.829" v="10"/>
          <ac:picMkLst>
            <pc:docMk/>
            <pc:sldMk cId="131130478" sldId="265"/>
            <ac:picMk id="6" creationId="{E1660395-16E7-C05C-DE99-00391360ECD0}"/>
          </ac:picMkLst>
        </pc:picChg>
      </pc:sldChg>
      <pc:sldChg chg="addSp">
        <pc:chgData name="Jim Macdonald" userId="S::head@penygloddfa.powys.sch.uk::feb61d06-aa39-4ef2-8718-3aed82ac6b86" providerId="AD" clId="Web-{0B280AC6-376F-42A3-BB69-CB2D1836C9D6}" dt="2023-02-14T11:51:08.845" v="11"/>
        <pc:sldMkLst>
          <pc:docMk/>
          <pc:sldMk cId="3228262650" sldId="266"/>
        </pc:sldMkLst>
        <pc:picChg chg="add">
          <ac:chgData name="Jim Macdonald" userId="S::head@penygloddfa.powys.sch.uk::feb61d06-aa39-4ef2-8718-3aed82ac6b86" providerId="AD" clId="Web-{0B280AC6-376F-42A3-BB69-CB2D1836C9D6}" dt="2023-02-14T11:51:08.845" v="11"/>
          <ac:picMkLst>
            <pc:docMk/>
            <pc:sldMk cId="3228262650" sldId="266"/>
            <ac:picMk id="6" creationId="{360CA844-8592-2CD1-70E9-C5B37C541A2F}"/>
          </ac:picMkLst>
        </pc:picChg>
      </pc:sldChg>
      <pc:sldChg chg="addSp">
        <pc:chgData name="Jim Macdonald" userId="S::head@penygloddfa.powys.sch.uk::feb61d06-aa39-4ef2-8718-3aed82ac6b86" providerId="AD" clId="Web-{0B280AC6-376F-42A3-BB69-CB2D1836C9D6}" dt="2023-02-14T11:51:11.314" v="12"/>
        <pc:sldMkLst>
          <pc:docMk/>
          <pc:sldMk cId="3054109142" sldId="267"/>
        </pc:sldMkLst>
        <pc:picChg chg="add">
          <ac:chgData name="Jim Macdonald" userId="S::head@penygloddfa.powys.sch.uk::feb61d06-aa39-4ef2-8718-3aed82ac6b86" providerId="AD" clId="Web-{0B280AC6-376F-42A3-BB69-CB2D1836C9D6}" dt="2023-02-14T11:51:11.314" v="12"/>
          <ac:picMkLst>
            <pc:docMk/>
            <pc:sldMk cId="3054109142" sldId="267"/>
            <ac:picMk id="6" creationId="{E12028BA-81E9-8ACF-78CE-68096521E378}"/>
          </ac:picMkLst>
        </pc:picChg>
      </pc:sldChg>
      <pc:sldChg chg="addSp">
        <pc:chgData name="Jim Macdonald" userId="S::head@penygloddfa.powys.sch.uk::feb61d06-aa39-4ef2-8718-3aed82ac6b86" providerId="AD" clId="Web-{0B280AC6-376F-42A3-BB69-CB2D1836C9D6}" dt="2023-02-14T11:51:15.298" v="13"/>
        <pc:sldMkLst>
          <pc:docMk/>
          <pc:sldMk cId="3096627460" sldId="268"/>
        </pc:sldMkLst>
        <pc:picChg chg="add">
          <ac:chgData name="Jim Macdonald" userId="S::head@penygloddfa.powys.sch.uk::feb61d06-aa39-4ef2-8718-3aed82ac6b86" providerId="AD" clId="Web-{0B280AC6-376F-42A3-BB69-CB2D1836C9D6}" dt="2023-02-14T11:51:15.298" v="13"/>
          <ac:picMkLst>
            <pc:docMk/>
            <pc:sldMk cId="3096627460" sldId="268"/>
            <ac:picMk id="6" creationId="{EF04398B-DA4A-EBB5-2181-E01ACA13F71D}"/>
          </ac:picMkLst>
        </pc:picChg>
      </pc:sldChg>
      <pc:sldChg chg="addSp">
        <pc:chgData name="Jim Macdonald" userId="S::head@penygloddfa.powys.sch.uk::feb61d06-aa39-4ef2-8718-3aed82ac6b86" providerId="AD" clId="Web-{0B280AC6-376F-42A3-BB69-CB2D1836C9D6}" dt="2023-02-14T11:51:17.486" v="14"/>
        <pc:sldMkLst>
          <pc:docMk/>
          <pc:sldMk cId="2697131229" sldId="269"/>
        </pc:sldMkLst>
        <pc:picChg chg="add">
          <ac:chgData name="Jim Macdonald" userId="S::head@penygloddfa.powys.sch.uk::feb61d06-aa39-4ef2-8718-3aed82ac6b86" providerId="AD" clId="Web-{0B280AC6-376F-42A3-BB69-CB2D1836C9D6}" dt="2023-02-14T11:51:17.486" v="14"/>
          <ac:picMkLst>
            <pc:docMk/>
            <pc:sldMk cId="2697131229" sldId="269"/>
            <ac:picMk id="7" creationId="{D8D55D71-A722-759C-F243-8E67EFD5C9AA}"/>
          </ac:picMkLst>
        </pc:picChg>
      </pc:sldChg>
      <pc:sldChg chg="addSp">
        <pc:chgData name="Jim Macdonald" userId="S::head@penygloddfa.powys.sch.uk::feb61d06-aa39-4ef2-8718-3aed82ac6b86" providerId="AD" clId="Web-{0B280AC6-376F-42A3-BB69-CB2D1836C9D6}" dt="2023-02-14T11:51:20.252" v="15"/>
        <pc:sldMkLst>
          <pc:docMk/>
          <pc:sldMk cId="809364636" sldId="270"/>
        </pc:sldMkLst>
        <pc:picChg chg="add">
          <ac:chgData name="Jim Macdonald" userId="S::head@penygloddfa.powys.sch.uk::feb61d06-aa39-4ef2-8718-3aed82ac6b86" providerId="AD" clId="Web-{0B280AC6-376F-42A3-BB69-CB2D1836C9D6}" dt="2023-02-14T11:51:20.252" v="15"/>
          <ac:picMkLst>
            <pc:docMk/>
            <pc:sldMk cId="809364636" sldId="270"/>
            <ac:picMk id="6" creationId="{C274EA45-E8A1-DF09-3E2F-5BB6E9B41F22}"/>
          </ac:picMkLst>
        </pc:picChg>
      </pc:sldChg>
      <pc:sldChg chg="addSp">
        <pc:chgData name="Jim Macdonald" userId="S::head@penygloddfa.powys.sch.uk::feb61d06-aa39-4ef2-8718-3aed82ac6b86" providerId="AD" clId="Web-{0B280AC6-376F-42A3-BB69-CB2D1836C9D6}" dt="2023-02-14T11:51:22.814" v="16"/>
        <pc:sldMkLst>
          <pc:docMk/>
          <pc:sldMk cId="3607604361" sldId="271"/>
        </pc:sldMkLst>
        <pc:picChg chg="add">
          <ac:chgData name="Jim Macdonald" userId="S::head@penygloddfa.powys.sch.uk::feb61d06-aa39-4ef2-8718-3aed82ac6b86" providerId="AD" clId="Web-{0B280AC6-376F-42A3-BB69-CB2D1836C9D6}" dt="2023-02-14T11:51:22.814" v="16"/>
          <ac:picMkLst>
            <pc:docMk/>
            <pc:sldMk cId="3607604361" sldId="271"/>
            <ac:picMk id="7" creationId="{B9B2B9C9-FEB0-FA85-89FA-7362B293196E}"/>
          </ac:picMkLst>
        </pc:picChg>
      </pc:sldChg>
      <pc:sldChg chg="addSp">
        <pc:chgData name="Jim Macdonald" userId="S::head@penygloddfa.powys.sch.uk::feb61d06-aa39-4ef2-8718-3aed82ac6b86" providerId="AD" clId="Web-{0B280AC6-376F-42A3-BB69-CB2D1836C9D6}" dt="2023-02-14T11:51:25.611" v="17"/>
        <pc:sldMkLst>
          <pc:docMk/>
          <pc:sldMk cId="2597716491" sldId="272"/>
        </pc:sldMkLst>
        <pc:picChg chg="add">
          <ac:chgData name="Jim Macdonald" userId="S::head@penygloddfa.powys.sch.uk::feb61d06-aa39-4ef2-8718-3aed82ac6b86" providerId="AD" clId="Web-{0B280AC6-376F-42A3-BB69-CB2D1836C9D6}" dt="2023-02-14T11:51:25.611" v="17"/>
          <ac:picMkLst>
            <pc:docMk/>
            <pc:sldMk cId="2597716491" sldId="272"/>
            <ac:picMk id="3" creationId="{DEF21CA3-21D0-7F1A-295A-5C5804F2491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DA52-C7C1-422A-832A-DD511CF07D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A6C5BC-5C41-4EC7-9E83-31DC17957E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356FE6-53D4-4C42-B64F-C432CAA6E31B}"/>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5" name="Footer Placeholder 4">
            <a:extLst>
              <a:ext uri="{FF2B5EF4-FFF2-40B4-BE49-F238E27FC236}">
                <a16:creationId xmlns:a16="http://schemas.microsoft.com/office/drawing/2014/main" id="{5131E436-35DA-4838-BFA3-18DA34437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818250-8CE0-4E79-BD4B-879AB7A34525}"/>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82245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1519-4AF0-4ACC-BE57-F30C01D843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977DDC-94DA-48C6-8B34-33ECD48C99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01F8BC-365B-4318-BF8B-9B7AAD7133C9}"/>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5" name="Footer Placeholder 4">
            <a:extLst>
              <a:ext uri="{FF2B5EF4-FFF2-40B4-BE49-F238E27FC236}">
                <a16:creationId xmlns:a16="http://schemas.microsoft.com/office/drawing/2014/main" id="{86B2D12A-B48A-47A0-9374-59241F6F21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316FCC-2D48-4A63-9445-1613589C600F}"/>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356225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A30DE-A6EE-4F14-92BE-103A1E3F5F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DA7F7A-008F-4F67-BF1C-B36963A00C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BEE8C4-F59D-4348-BE49-70E79C90A543}"/>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5" name="Footer Placeholder 4">
            <a:extLst>
              <a:ext uri="{FF2B5EF4-FFF2-40B4-BE49-F238E27FC236}">
                <a16:creationId xmlns:a16="http://schemas.microsoft.com/office/drawing/2014/main" id="{AF801B62-99EB-44BF-91E5-0C35F4E28C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231A41-BB61-4752-9F25-C50C26F2495A}"/>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411823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D234-7080-440B-B2CB-7BEFA3DB8C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0D212F-CC89-4845-AE0E-50A4E8BC1E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07E13A-6062-4EAF-ADC1-B3E7010678FC}"/>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5" name="Footer Placeholder 4">
            <a:extLst>
              <a:ext uri="{FF2B5EF4-FFF2-40B4-BE49-F238E27FC236}">
                <a16:creationId xmlns:a16="http://schemas.microsoft.com/office/drawing/2014/main" id="{DE2F5FE0-5A34-4E30-9BD3-1661E6E465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73A737-4D65-4FB1-8C86-306C5A163BF0}"/>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87331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4F05-2C20-495E-93B5-A2DD7F7841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BB3853-0A79-44CF-AC21-9D0FB63390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977DB3-37EE-4793-907B-686F7F38FC82}"/>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5" name="Footer Placeholder 4">
            <a:extLst>
              <a:ext uri="{FF2B5EF4-FFF2-40B4-BE49-F238E27FC236}">
                <a16:creationId xmlns:a16="http://schemas.microsoft.com/office/drawing/2014/main" id="{B5DD872E-3A85-4986-9F23-ADEAEB8F54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B2071F-922C-489C-AE38-0C2AA201F9B9}"/>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20101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FDC4-D335-4EBE-9FFB-6E3FCD4BB4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D1F777-15CC-4DFC-A7F0-0C657F644A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8D7158-7BD6-4512-A18A-AC26E7210E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0613F9-DE7A-4D4F-94CA-078057FF69EF}"/>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6" name="Footer Placeholder 5">
            <a:extLst>
              <a:ext uri="{FF2B5EF4-FFF2-40B4-BE49-F238E27FC236}">
                <a16:creationId xmlns:a16="http://schemas.microsoft.com/office/drawing/2014/main" id="{4648279A-496C-4875-B730-A80BC2C74C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FDB6CD-45B0-49F9-AA58-463EC461AD75}"/>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21851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45EB-AE2D-4C99-B2EF-9ECF616DB3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4D712A-AE28-4D60-BE4B-2D4A68C95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548CF5-1AAE-4092-AFBC-D0B4CDBD7AF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95AF08-C002-4531-AD37-406976C7D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DE3CAD-18CD-480C-9A8E-BFCA1E8530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5E2C5A-2643-4E5F-A0E7-CD45883171F8}"/>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8" name="Footer Placeholder 7">
            <a:extLst>
              <a:ext uri="{FF2B5EF4-FFF2-40B4-BE49-F238E27FC236}">
                <a16:creationId xmlns:a16="http://schemas.microsoft.com/office/drawing/2014/main" id="{3A7BEA7F-5F3E-4D2D-8853-09403AD29C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33B37E-4E07-4DB0-B0CD-FADFE33EABCB}"/>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62432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1B6AD-01F1-4074-B9AB-56FA373BFE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FB2266-6578-49E5-BD3B-0F856980E91B}"/>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4" name="Footer Placeholder 3">
            <a:extLst>
              <a:ext uri="{FF2B5EF4-FFF2-40B4-BE49-F238E27FC236}">
                <a16:creationId xmlns:a16="http://schemas.microsoft.com/office/drawing/2014/main" id="{5FD0209A-A380-4FD8-8FF4-E4975854D3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CD3E2C9-DCB2-46A7-96A2-2859F6C96274}"/>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76494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12DD7-CD05-4BD3-AFB7-DF59017B09D2}"/>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3" name="Footer Placeholder 2">
            <a:extLst>
              <a:ext uri="{FF2B5EF4-FFF2-40B4-BE49-F238E27FC236}">
                <a16:creationId xmlns:a16="http://schemas.microsoft.com/office/drawing/2014/main" id="{0C1B0002-A809-4486-92AA-8FB4F5BF280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D09E7E-5259-47B3-B433-2A11A70F8044}"/>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123271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9CF9-1590-4077-A4DA-5F8B38FF9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30AD86-2D3C-45DF-A4DF-DCFC2A4440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96B5D2-B19F-4615-8BB5-02FACBFA63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837E47-5E77-4A3E-8251-D3652CB66424}"/>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6" name="Footer Placeholder 5">
            <a:extLst>
              <a:ext uri="{FF2B5EF4-FFF2-40B4-BE49-F238E27FC236}">
                <a16:creationId xmlns:a16="http://schemas.microsoft.com/office/drawing/2014/main" id="{19E9FE0B-46F8-4D8E-920E-21D92024B7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C2695D-0CA3-40DA-84DB-950A62962689}"/>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423486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CFB5-4ABD-4C78-A9EC-21C6A7865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FD3D0F-143F-4542-93B9-C3439D305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F212F4-B15F-481B-9115-BF8DB11E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2CB1E0-963D-4D2B-AF48-719DA393AB10}"/>
              </a:ext>
            </a:extLst>
          </p:cNvPr>
          <p:cNvSpPr>
            <a:spLocks noGrp="1"/>
          </p:cNvSpPr>
          <p:nvPr>
            <p:ph type="dt" sz="half" idx="10"/>
          </p:nvPr>
        </p:nvSpPr>
        <p:spPr/>
        <p:txBody>
          <a:bodyPr/>
          <a:lstStyle/>
          <a:p>
            <a:fld id="{6BEBFFDE-D221-444C-8FEC-F36FFB2F8BAC}" type="datetimeFigureOut">
              <a:rPr lang="en-GB" smtClean="0"/>
              <a:t>14/02/2023</a:t>
            </a:fld>
            <a:endParaRPr lang="en-GB"/>
          </a:p>
        </p:txBody>
      </p:sp>
      <p:sp>
        <p:nvSpPr>
          <p:cNvPr id="6" name="Footer Placeholder 5">
            <a:extLst>
              <a:ext uri="{FF2B5EF4-FFF2-40B4-BE49-F238E27FC236}">
                <a16:creationId xmlns:a16="http://schemas.microsoft.com/office/drawing/2014/main" id="{B5E9617C-5B4D-48D8-86A1-022D94BC1F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48A35B-6813-4F1D-A41F-A273CCB14355}"/>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310253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151CFE-5EF6-48F5-B82F-1D862ABB93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D0BA92-C3C5-4384-8922-BFA1E91D1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C608B9-727D-47F7-BB8B-92A5F6635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BFFDE-D221-444C-8FEC-F36FFB2F8BAC}" type="datetimeFigureOut">
              <a:rPr lang="en-GB" smtClean="0"/>
              <a:t>14/02/2023</a:t>
            </a:fld>
            <a:endParaRPr lang="en-GB"/>
          </a:p>
        </p:txBody>
      </p:sp>
      <p:sp>
        <p:nvSpPr>
          <p:cNvPr id="5" name="Footer Placeholder 4">
            <a:extLst>
              <a:ext uri="{FF2B5EF4-FFF2-40B4-BE49-F238E27FC236}">
                <a16:creationId xmlns:a16="http://schemas.microsoft.com/office/drawing/2014/main" id="{92E93575-2A6A-4A5D-B127-104C221415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FFBB90-FE92-43D1-BF54-0691F250F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08F68-31D6-4BAD-A54D-535C06CBA051}" type="slidenum">
              <a:rPr lang="en-GB" smtClean="0"/>
              <a:t>‹#›</a:t>
            </a:fld>
            <a:endParaRPr lang="en-GB"/>
          </a:p>
        </p:txBody>
      </p:sp>
    </p:spTree>
    <p:extLst>
      <p:ext uri="{BB962C8B-B14F-4D97-AF65-F5344CB8AC3E}">
        <p14:creationId xmlns:p14="http://schemas.microsoft.com/office/powerpoint/2010/main" val="3182601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ideo" Target="https://www.youtube.com/embed/z2bkbs00Z68?start=4&amp;feature=oembed"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10.xml"/><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3" Type="http://schemas.openxmlformats.org/officeDocument/2006/relationships/hyperlink" Target="https://gov.wales/person-centred-reviews-guidance-families" TargetMode="External"/><Relationship Id="rId2" Type="http://schemas.openxmlformats.org/officeDocument/2006/relationships/slide" Target="slide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youtube.com/watch?v=bkwBSF0nxi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Rounded Corners 96">
            <a:extLst>
              <a:ext uri="{FF2B5EF4-FFF2-40B4-BE49-F238E27FC236}">
                <a16:creationId xmlns:a16="http://schemas.microsoft.com/office/drawing/2014/main" id="{F07C6B4C-D397-475C-8C7F-F48888C1AA3B}"/>
              </a:ext>
            </a:extLst>
          </p:cNvPr>
          <p:cNvSpPr/>
          <p:nvPr/>
        </p:nvSpPr>
        <p:spPr>
          <a:xfrm>
            <a:off x="3270595" y="1131764"/>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96" name="Subtitle 2">
            <a:extLst>
              <a:ext uri="{FF2B5EF4-FFF2-40B4-BE49-F238E27FC236}">
                <a16:creationId xmlns:a16="http://schemas.microsoft.com/office/drawing/2014/main" id="{6FD508DB-18D1-490B-A1E6-21BAE858D91C}"/>
              </a:ext>
            </a:extLst>
          </p:cNvPr>
          <p:cNvSpPr>
            <a:spLocks noGrp="1"/>
          </p:cNvSpPr>
          <p:nvPr>
            <p:ph type="subTitle" idx="1"/>
          </p:nvPr>
        </p:nvSpPr>
        <p:spPr>
          <a:xfrm>
            <a:off x="2895656" y="1234353"/>
            <a:ext cx="5588208" cy="526079"/>
          </a:xfrm>
        </p:spPr>
        <p:txBody>
          <a:bodyPr vert="horz" lIns="91440" tIns="45720" rIns="91440" bIns="45720" rtlCol="0" anchor="t">
            <a:noAutofit/>
          </a:bodyPr>
          <a:lstStyle/>
          <a:p>
            <a:r>
              <a:rPr lang="en-GB" sz="3200" dirty="0">
                <a:solidFill>
                  <a:sysClr val="windowText" lastClr="000000"/>
                </a:solidFill>
              </a:rPr>
              <a:t>What’s happening in Wales?</a:t>
            </a:r>
          </a:p>
        </p:txBody>
      </p:sp>
      <p:sp>
        <p:nvSpPr>
          <p:cNvPr id="99" name="Content Placeholder 2">
            <a:extLst>
              <a:ext uri="{FF2B5EF4-FFF2-40B4-BE49-F238E27FC236}">
                <a16:creationId xmlns:a16="http://schemas.microsoft.com/office/drawing/2014/main" id="{9FDD914C-D69F-4597-980F-CDA1F3B65EA7}"/>
              </a:ext>
            </a:extLst>
          </p:cNvPr>
          <p:cNvSpPr txBox="1">
            <a:spLocks/>
          </p:cNvSpPr>
          <p:nvPr/>
        </p:nvSpPr>
        <p:spPr>
          <a:xfrm>
            <a:off x="298308" y="2402197"/>
            <a:ext cx="11051795" cy="322145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cs typeface="Calibri" panose="020F0502020204030204"/>
              </a:rPr>
              <a:t>The approach to supporting children who have difficulties with learning is changing.</a:t>
            </a:r>
          </a:p>
          <a:p>
            <a:pPr algn="l"/>
            <a:r>
              <a:rPr lang="en-GB" dirty="0">
                <a:cs typeface="Calibri" panose="020F0502020204030204"/>
              </a:rPr>
              <a:t>The Welsh Government has passed new legislation called the Additional Learning Needs (Wales) Act and Additional Learning Needs (ALN) Code which will replace all of the legislation and guidance about Special Educational Needs. </a:t>
            </a:r>
          </a:p>
          <a:p>
            <a:pPr algn="l"/>
            <a:endParaRPr lang="en-GB" dirty="0">
              <a:cs typeface="Calibri" panose="020F0502020204030204"/>
            </a:endParaRPr>
          </a:p>
          <a:p>
            <a:pPr algn="l"/>
            <a:r>
              <a:rPr lang="en-GB" dirty="0">
                <a:cs typeface="Calibri" panose="020F0502020204030204"/>
              </a:rPr>
              <a:t>The purpose of this PowerPoint is to explain changes to the Additional Learning Needs system in Wales, and to provide links to additional information and guidance. </a:t>
            </a:r>
          </a:p>
        </p:txBody>
      </p:sp>
      <p:pic>
        <p:nvPicPr>
          <p:cNvPr id="2" name="Picture 2" descr="Logo&#10;&#10;Description automatically generated">
            <a:extLst>
              <a:ext uri="{FF2B5EF4-FFF2-40B4-BE49-F238E27FC236}">
                <a16:creationId xmlns:a16="http://schemas.microsoft.com/office/drawing/2014/main" id="{19938C9B-CEDC-6914-7817-E6300E3CB32E}"/>
              </a:ext>
            </a:extLst>
          </p:cNvPr>
          <p:cNvPicPr>
            <a:picLocks noChangeAspect="1"/>
          </p:cNvPicPr>
          <p:nvPr/>
        </p:nvPicPr>
        <p:blipFill>
          <a:blip r:embed="rId2"/>
          <a:stretch>
            <a:fillRect/>
          </a:stretch>
        </p:blipFill>
        <p:spPr>
          <a:xfrm>
            <a:off x="67733" y="40897"/>
            <a:ext cx="640646" cy="738669"/>
          </a:xfrm>
          <a:prstGeom prst="rect">
            <a:avLst/>
          </a:prstGeom>
        </p:spPr>
      </p:pic>
    </p:spTree>
    <p:extLst>
      <p:ext uri="{BB962C8B-B14F-4D97-AF65-F5344CB8AC3E}">
        <p14:creationId xmlns:p14="http://schemas.microsoft.com/office/powerpoint/2010/main" val="220266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31" name="Rectangle: Rounded Corners 30">
            <a:extLst>
              <a:ext uri="{FF2B5EF4-FFF2-40B4-BE49-F238E27FC236}">
                <a16:creationId xmlns:a16="http://schemas.microsoft.com/office/drawing/2014/main" id="{447C612D-BD3D-4307-951A-CDA4DD7DECF4}"/>
              </a:ext>
            </a:extLst>
          </p:cNvPr>
          <p:cNvSpPr/>
          <p:nvPr/>
        </p:nvSpPr>
        <p:spPr>
          <a:xfrm>
            <a:off x="69708" y="996912"/>
            <a:ext cx="5184931"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2C176C3F-EA64-4AB5-B1FA-F9740F6C49EA}"/>
              </a:ext>
            </a:extLst>
          </p:cNvPr>
          <p:cNvSpPr/>
          <p:nvPr/>
        </p:nvSpPr>
        <p:spPr>
          <a:xfrm>
            <a:off x="522473" y="1074297"/>
            <a:ext cx="4532645" cy="523220"/>
          </a:xfrm>
          <a:prstGeom prst="rect">
            <a:avLst/>
          </a:prstGeom>
        </p:spPr>
        <p:txBody>
          <a:bodyPr wrap="square">
            <a:spAutoFit/>
          </a:bodyPr>
          <a:lstStyle/>
          <a:p>
            <a:r>
              <a:rPr lang="en-GB" sz="2800" b="1" dirty="0">
                <a:solidFill>
                  <a:schemeClr val="bg1"/>
                </a:solidFill>
                <a:cs typeface="Calibri"/>
              </a:rPr>
              <a:t>Meetings and Who Attends</a:t>
            </a:r>
            <a:endParaRPr lang="en-GB" sz="2800" b="1" dirty="0">
              <a:solidFill>
                <a:schemeClr val="bg1"/>
              </a:solidFill>
            </a:endParaRPr>
          </a:p>
        </p:txBody>
      </p:sp>
      <p:sp>
        <p:nvSpPr>
          <p:cNvPr id="2" name="Rectangle 1">
            <a:extLst>
              <a:ext uri="{FF2B5EF4-FFF2-40B4-BE49-F238E27FC236}">
                <a16:creationId xmlns:a16="http://schemas.microsoft.com/office/drawing/2014/main" id="{C1618735-88C0-4E47-A223-DA3D27A96A28}"/>
              </a:ext>
            </a:extLst>
          </p:cNvPr>
          <p:cNvSpPr/>
          <p:nvPr/>
        </p:nvSpPr>
        <p:spPr>
          <a:xfrm>
            <a:off x="438729" y="2231153"/>
            <a:ext cx="10791523" cy="2862322"/>
          </a:xfrm>
          <a:prstGeom prst="rect">
            <a:avLst/>
          </a:prstGeom>
        </p:spPr>
        <p:txBody>
          <a:bodyPr wrap="square">
            <a:spAutoFit/>
          </a:bodyPr>
          <a:lstStyle/>
          <a:p>
            <a:pPr marL="285750" indent="-285750">
              <a:buFont typeface="Arial" panose="020B0604020202020204" pitchFamily="34" charset="0"/>
              <a:buChar char="•"/>
            </a:pPr>
            <a:r>
              <a:rPr lang="en-GB" dirty="0">
                <a:cs typeface="Calibri"/>
              </a:rPr>
              <a:t>ALNCO- Additional Needs Co-ordinator – The role of the ALNCO is similar to SENCO . The ALNCO is the lead for all  Additional Needs  in school. They work in maintained schools , nurseries and PRUs.</a:t>
            </a:r>
          </a:p>
          <a:p>
            <a:endParaRPr lang="en-GB" dirty="0">
              <a:cs typeface="Calibri"/>
            </a:endParaRPr>
          </a:p>
          <a:p>
            <a:pPr marL="285750" indent="-285750">
              <a:buFont typeface="Arial" panose="020B0604020202020204" pitchFamily="34" charset="0"/>
              <a:buChar char="•"/>
            </a:pPr>
            <a:r>
              <a:rPr lang="en-GB" dirty="0">
                <a:cs typeface="Calibri"/>
              </a:rPr>
              <a:t>EYALNCO –Early Years Additional Needs Co -Ordinator works with parents , early years settings ,health settings and others who work may be working with children below compulsory school age. To promote early intervention.</a:t>
            </a:r>
          </a:p>
          <a:p>
            <a:endParaRPr lang="en-GB" dirty="0">
              <a:cs typeface="Calibri"/>
            </a:endParaRPr>
          </a:p>
          <a:p>
            <a:pPr marL="285750" indent="-285750">
              <a:buFont typeface="Arial" panose="020B0604020202020204" pitchFamily="34" charset="0"/>
              <a:buChar char="•"/>
            </a:pPr>
            <a:r>
              <a:rPr lang="en-GB" dirty="0">
                <a:cs typeface="Calibri"/>
              </a:rPr>
              <a:t>Designated Educational Clinical Lead-The new law requires all health boards to have a designated Educational Clinical Lead. They will be responsible for co ordinating the health board's role in relation to the young person and ALN.</a:t>
            </a:r>
          </a:p>
        </p:txBody>
      </p:sp>
      <p:sp>
        <p:nvSpPr>
          <p:cNvPr id="33" name="Rectangle: Rounded Corners 32">
            <a:extLst>
              <a:ext uri="{FF2B5EF4-FFF2-40B4-BE49-F238E27FC236}">
                <a16:creationId xmlns:a16="http://schemas.microsoft.com/office/drawing/2014/main" id="{EF418AEA-5355-4AC3-A8C0-0CB0670FD2AB}"/>
              </a:ext>
            </a:extLst>
          </p:cNvPr>
          <p:cNvSpPr/>
          <p:nvPr/>
        </p:nvSpPr>
        <p:spPr>
          <a:xfrm>
            <a:off x="123012" y="2059619"/>
            <a:ext cx="11298116" cy="33557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hlinkClick r:id="rId2" action="ppaction://hlinksldjump"/>
            <a:extLst>
              <a:ext uri="{FF2B5EF4-FFF2-40B4-BE49-F238E27FC236}">
                <a16:creationId xmlns:a16="http://schemas.microsoft.com/office/drawing/2014/main" id="{B846980F-BC62-4948-B7D8-0B78FD0CF05C}"/>
              </a:ext>
            </a:extLst>
          </p:cNvPr>
          <p:cNvSpPr/>
          <p:nvPr/>
        </p:nvSpPr>
        <p:spPr>
          <a:xfrm>
            <a:off x="9419920" y="5530898"/>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hlinkClick r:id="rId2" action="ppaction://hlinksldjump"/>
            <a:extLst>
              <a:ext uri="{FF2B5EF4-FFF2-40B4-BE49-F238E27FC236}">
                <a16:creationId xmlns:a16="http://schemas.microsoft.com/office/drawing/2014/main" id="{E94ABCE5-E6E7-45E3-AACB-11B9A74DB877}"/>
              </a:ext>
            </a:extLst>
          </p:cNvPr>
          <p:cNvSpPr/>
          <p:nvPr/>
        </p:nvSpPr>
        <p:spPr>
          <a:xfrm>
            <a:off x="9490942" y="5608283"/>
            <a:ext cx="2570261" cy="307777"/>
          </a:xfrm>
          <a:prstGeom prst="rect">
            <a:avLst/>
          </a:prstGeom>
        </p:spPr>
        <p:txBody>
          <a:bodyPr wrap="square">
            <a:spAutoFit/>
          </a:bodyPr>
          <a:lstStyle/>
          <a:p>
            <a:r>
              <a:rPr lang="en-GB" sz="1400" b="1" dirty="0"/>
              <a:t>Back to Planning and Reviews</a:t>
            </a:r>
          </a:p>
        </p:txBody>
      </p:sp>
      <p:sp>
        <p:nvSpPr>
          <p:cNvPr id="36" name="Rectangle: Rounded Corners 35">
            <a:hlinkClick r:id="rId3" action="ppaction://hlinksldjump"/>
            <a:extLst>
              <a:ext uri="{FF2B5EF4-FFF2-40B4-BE49-F238E27FC236}">
                <a16:creationId xmlns:a16="http://schemas.microsoft.com/office/drawing/2014/main" id="{522E58BF-F795-4CC8-9E54-B82A22786CAE}"/>
              </a:ext>
            </a:extLst>
          </p:cNvPr>
          <p:cNvSpPr/>
          <p:nvPr/>
        </p:nvSpPr>
        <p:spPr>
          <a:xfrm>
            <a:off x="6437023" y="5530898"/>
            <a:ext cx="2351871" cy="494536"/>
          </a:xfrm>
          <a:prstGeom prst="roundRect">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hlinkClick r:id="rId3" action="ppaction://hlinksldjump"/>
            <a:extLst>
              <a:ext uri="{FF2B5EF4-FFF2-40B4-BE49-F238E27FC236}">
                <a16:creationId xmlns:a16="http://schemas.microsoft.com/office/drawing/2014/main" id="{2B31EBB9-1CE9-44EE-9020-2E3CBFBBB52A}"/>
              </a:ext>
            </a:extLst>
          </p:cNvPr>
          <p:cNvSpPr/>
          <p:nvPr/>
        </p:nvSpPr>
        <p:spPr>
          <a:xfrm>
            <a:off x="6508046" y="5608283"/>
            <a:ext cx="2280848" cy="307777"/>
          </a:xfrm>
          <a:prstGeom prst="rect">
            <a:avLst/>
          </a:prstGeom>
        </p:spPr>
        <p:txBody>
          <a:bodyPr wrap="square">
            <a:spAutoFit/>
          </a:bodyPr>
          <a:lstStyle/>
          <a:p>
            <a:r>
              <a:rPr lang="en-GB" sz="1400" b="1" dirty="0"/>
              <a:t>Continue with PowerPoint</a:t>
            </a:r>
          </a:p>
        </p:txBody>
      </p:sp>
      <p:pic>
        <p:nvPicPr>
          <p:cNvPr id="6" name="Picture 2" descr="Logo&#10;&#10;Description automatically generated">
            <a:extLst>
              <a:ext uri="{FF2B5EF4-FFF2-40B4-BE49-F238E27FC236}">
                <a16:creationId xmlns:a16="http://schemas.microsoft.com/office/drawing/2014/main" id="{EF04398B-DA4A-EBB5-2181-E01ACA13F71D}"/>
              </a:ext>
            </a:extLst>
          </p:cNvPr>
          <p:cNvPicPr>
            <a:picLocks noChangeAspect="1"/>
          </p:cNvPicPr>
          <p:nvPr/>
        </p:nvPicPr>
        <p:blipFill>
          <a:blip r:embed="rId4"/>
          <a:stretch>
            <a:fillRect/>
          </a:stretch>
        </p:blipFill>
        <p:spPr>
          <a:xfrm>
            <a:off x="67733" y="40897"/>
            <a:ext cx="640646" cy="738669"/>
          </a:xfrm>
          <a:prstGeom prst="rect">
            <a:avLst/>
          </a:prstGeom>
        </p:spPr>
      </p:pic>
    </p:spTree>
    <p:extLst>
      <p:ext uri="{BB962C8B-B14F-4D97-AF65-F5344CB8AC3E}">
        <p14:creationId xmlns:p14="http://schemas.microsoft.com/office/powerpoint/2010/main" val="3096627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31" name="Rectangle: Rounded Corners 30">
            <a:extLst>
              <a:ext uri="{FF2B5EF4-FFF2-40B4-BE49-F238E27FC236}">
                <a16:creationId xmlns:a16="http://schemas.microsoft.com/office/drawing/2014/main" id="{447C612D-BD3D-4307-951A-CDA4DD7DECF4}"/>
              </a:ext>
            </a:extLst>
          </p:cNvPr>
          <p:cNvSpPr/>
          <p:nvPr/>
        </p:nvSpPr>
        <p:spPr>
          <a:xfrm>
            <a:off x="3194835" y="1252957"/>
            <a:ext cx="5407344" cy="731258"/>
          </a:xfrm>
          <a:prstGeom prst="roundRect">
            <a:avLst/>
          </a:prstGeom>
          <a:solidFill>
            <a:schemeClr val="accent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C1618735-88C0-4E47-A223-DA3D27A96A28}"/>
              </a:ext>
            </a:extLst>
          </p:cNvPr>
          <p:cNvSpPr/>
          <p:nvPr/>
        </p:nvSpPr>
        <p:spPr>
          <a:xfrm>
            <a:off x="456485" y="2333746"/>
            <a:ext cx="10791523" cy="2308324"/>
          </a:xfrm>
          <a:prstGeom prst="rect">
            <a:avLst/>
          </a:prstGeom>
        </p:spPr>
        <p:txBody>
          <a:bodyPr wrap="square">
            <a:spAutoFit/>
          </a:bodyPr>
          <a:lstStyle/>
          <a:p>
            <a:r>
              <a:rPr lang="en-GB" dirty="0"/>
              <a:t>If you child does not have an Additional Learning Need under the new ALN Code for Wales, but does need some targeted support in school, they will receive Universal Learning Provision.</a:t>
            </a:r>
          </a:p>
          <a:p>
            <a:endParaRPr lang="en-GB" dirty="0"/>
          </a:p>
          <a:p>
            <a:r>
              <a:rPr lang="en-GB" dirty="0"/>
              <a:t>This may include support interventions such as Catch Up, </a:t>
            </a:r>
            <a:r>
              <a:rPr lang="en-GB" dirty="0" err="1"/>
              <a:t>Nessy</a:t>
            </a:r>
            <a:r>
              <a:rPr lang="en-GB" dirty="0"/>
              <a:t>, Word Shark, Number Shark etc. This provision may be provided to small groups and/or individuals.</a:t>
            </a:r>
          </a:p>
          <a:p>
            <a:endParaRPr lang="en-GB" dirty="0"/>
          </a:p>
          <a:p>
            <a:r>
              <a:rPr lang="en-GB" dirty="0"/>
              <a:t>If you are used to your child receiving an IEP (Individual Education Plan) this may now be replaced by a ULPP (Universal Learning Provision Plan). </a:t>
            </a:r>
          </a:p>
        </p:txBody>
      </p:sp>
      <p:sp>
        <p:nvSpPr>
          <p:cNvPr id="6" name="Rectangle 5">
            <a:extLst>
              <a:ext uri="{FF2B5EF4-FFF2-40B4-BE49-F238E27FC236}">
                <a16:creationId xmlns:a16="http://schemas.microsoft.com/office/drawing/2014/main" id="{811CBC3A-A262-461D-9E59-5B816E2A48D1}"/>
              </a:ext>
            </a:extLst>
          </p:cNvPr>
          <p:cNvSpPr/>
          <p:nvPr/>
        </p:nvSpPr>
        <p:spPr>
          <a:xfrm>
            <a:off x="3263879" y="1348710"/>
            <a:ext cx="5276161" cy="523220"/>
          </a:xfrm>
          <a:prstGeom prst="rect">
            <a:avLst/>
          </a:prstGeom>
        </p:spPr>
        <p:txBody>
          <a:bodyPr wrap="square">
            <a:spAutoFit/>
          </a:bodyPr>
          <a:lstStyle/>
          <a:p>
            <a:r>
              <a:rPr lang="en-GB" sz="2800" b="1" dirty="0"/>
              <a:t>Universal Learning Provision (ULP)</a:t>
            </a:r>
          </a:p>
        </p:txBody>
      </p:sp>
      <p:pic>
        <p:nvPicPr>
          <p:cNvPr id="7" name="Picture 2" descr="Logo&#10;&#10;Description automatically generated">
            <a:extLst>
              <a:ext uri="{FF2B5EF4-FFF2-40B4-BE49-F238E27FC236}">
                <a16:creationId xmlns:a16="http://schemas.microsoft.com/office/drawing/2014/main" id="{D8D55D71-A722-759C-F243-8E67EFD5C9AA}"/>
              </a:ext>
            </a:extLst>
          </p:cNvPr>
          <p:cNvPicPr>
            <a:picLocks noChangeAspect="1"/>
          </p:cNvPicPr>
          <p:nvPr/>
        </p:nvPicPr>
        <p:blipFill>
          <a:blip r:embed="rId2"/>
          <a:stretch>
            <a:fillRect/>
          </a:stretch>
        </p:blipFill>
        <p:spPr>
          <a:xfrm>
            <a:off x="67733" y="40897"/>
            <a:ext cx="640646" cy="738669"/>
          </a:xfrm>
          <a:prstGeom prst="rect">
            <a:avLst/>
          </a:prstGeom>
        </p:spPr>
      </p:pic>
    </p:spTree>
    <p:extLst>
      <p:ext uri="{BB962C8B-B14F-4D97-AF65-F5344CB8AC3E}">
        <p14:creationId xmlns:p14="http://schemas.microsoft.com/office/powerpoint/2010/main" val="2697131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2" name="Rectangle 1">
            <a:extLst>
              <a:ext uri="{FF2B5EF4-FFF2-40B4-BE49-F238E27FC236}">
                <a16:creationId xmlns:a16="http://schemas.microsoft.com/office/drawing/2014/main" id="{C1618735-88C0-4E47-A223-DA3D27A96A28}"/>
              </a:ext>
            </a:extLst>
          </p:cNvPr>
          <p:cNvSpPr/>
          <p:nvPr/>
        </p:nvSpPr>
        <p:spPr>
          <a:xfrm>
            <a:off x="303702" y="2648034"/>
            <a:ext cx="10791523" cy="1200329"/>
          </a:xfrm>
          <a:prstGeom prst="rect">
            <a:avLst/>
          </a:prstGeom>
        </p:spPr>
        <p:txBody>
          <a:bodyPr wrap="square">
            <a:spAutoFit/>
          </a:bodyPr>
          <a:lstStyle/>
          <a:p>
            <a:pPr marL="285750" indent="-285750">
              <a:buFont typeface="Arial" panose="020B0604020202020204" pitchFamily="34" charset="0"/>
              <a:buChar char="•"/>
            </a:pPr>
            <a:r>
              <a:rPr lang="en-GB" sz="2400" dirty="0"/>
              <a:t>This is the online ALN platform developed by Powys County Council.</a:t>
            </a:r>
          </a:p>
          <a:p>
            <a:endParaRPr lang="en-GB" sz="2400" dirty="0"/>
          </a:p>
          <a:p>
            <a:pPr marL="285750" indent="-285750">
              <a:buFont typeface="Arial" panose="020B0604020202020204" pitchFamily="34" charset="0"/>
              <a:buChar char="•"/>
            </a:pPr>
            <a:r>
              <a:rPr lang="en-GB" sz="2400" dirty="0"/>
              <a:t>For more information on </a:t>
            </a:r>
            <a:r>
              <a:rPr lang="en-GB" sz="2400" dirty="0" err="1"/>
              <a:t>Tyfu</a:t>
            </a:r>
            <a:r>
              <a:rPr lang="en-GB" sz="2400" dirty="0"/>
              <a:t>, contact Mrs Crees on Creest1@Hwbcymru.net  </a:t>
            </a:r>
          </a:p>
        </p:txBody>
      </p:sp>
      <p:pic>
        <p:nvPicPr>
          <p:cNvPr id="12" name="Picture 11">
            <a:extLst>
              <a:ext uri="{FF2B5EF4-FFF2-40B4-BE49-F238E27FC236}">
                <a16:creationId xmlns:a16="http://schemas.microsoft.com/office/drawing/2014/main" id="{78BFBD20-97F6-4741-8D63-4B8ACA3810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317" y="986147"/>
            <a:ext cx="2864234" cy="1289148"/>
          </a:xfrm>
          <a:prstGeom prst="rect">
            <a:avLst/>
          </a:prstGeom>
        </p:spPr>
      </p:pic>
      <p:pic>
        <p:nvPicPr>
          <p:cNvPr id="6" name="Picture 2" descr="Logo&#10;&#10;Description automatically generated">
            <a:extLst>
              <a:ext uri="{FF2B5EF4-FFF2-40B4-BE49-F238E27FC236}">
                <a16:creationId xmlns:a16="http://schemas.microsoft.com/office/drawing/2014/main" id="{C274EA45-E8A1-DF09-3E2F-5BB6E9B41F22}"/>
              </a:ext>
            </a:extLst>
          </p:cNvPr>
          <p:cNvPicPr>
            <a:picLocks noChangeAspect="1"/>
          </p:cNvPicPr>
          <p:nvPr/>
        </p:nvPicPr>
        <p:blipFill>
          <a:blip r:embed="rId3"/>
          <a:stretch>
            <a:fillRect/>
          </a:stretch>
        </p:blipFill>
        <p:spPr>
          <a:xfrm>
            <a:off x="67733" y="40897"/>
            <a:ext cx="640646" cy="738669"/>
          </a:xfrm>
          <a:prstGeom prst="rect">
            <a:avLst/>
          </a:prstGeom>
        </p:spPr>
      </p:pic>
    </p:spTree>
    <p:extLst>
      <p:ext uri="{BB962C8B-B14F-4D97-AF65-F5344CB8AC3E}">
        <p14:creationId xmlns:p14="http://schemas.microsoft.com/office/powerpoint/2010/main" val="809364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31" name="Rectangle: Rounded Corners 30">
            <a:extLst>
              <a:ext uri="{FF2B5EF4-FFF2-40B4-BE49-F238E27FC236}">
                <a16:creationId xmlns:a16="http://schemas.microsoft.com/office/drawing/2014/main" id="{447C612D-BD3D-4307-951A-CDA4DD7DECF4}"/>
              </a:ext>
            </a:extLst>
          </p:cNvPr>
          <p:cNvSpPr/>
          <p:nvPr/>
        </p:nvSpPr>
        <p:spPr>
          <a:xfrm>
            <a:off x="456485" y="1230678"/>
            <a:ext cx="3407396" cy="731258"/>
          </a:xfrm>
          <a:prstGeom prst="roundRect">
            <a:avLst/>
          </a:prstGeom>
          <a:solidFill>
            <a:schemeClr val="accent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C1618735-88C0-4E47-A223-DA3D27A96A28}"/>
              </a:ext>
            </a:extLst>
          </p:cNvPr>
          <p:cNvSpPr/>
          <p:nvPr/>
        </p:nvSpPr>
        <p:spPr>
          <a:xfrm>
            <a:off x="456485" y="2344973"/>
            <a:ext cx="10791523" cy="3416320"/>
          </a:xfrm>
          <a:prstGeom prst="rect">
            <a:avLst/>
          </a:prstGeom>
        </p:spPr>
        <p:txBody>
          <a:bodyPr wrap="square">
            <a:spAutoFit/>
          </a:bodyPr>
          <a:lstStyle/>
          <a:p>
            <a:pPr marL="285750" indent="-285750">
              <a:buFont typeface="Arial" panose="020B0604020202020204" pitchFamily="34" charset="0"/>
              <a:buChar char="•"/>
            </a:pPr>
            <a:r>
              <a:rPr lang="en-GB" sz="2400" dirty="0">
                <a:cs typeface="Calibri"/>
              </a:rPr>
              <a:t>The new ALN Act involves greater collaboration between you as parents/ carers, your child, and the professionals supporting your child. Children and their parents/carers have the opportunity to participate in decision-making, to ask questions, and voice concerns along the way.</a:t>
            </a:r>
          </a:p>
          <a:p>
            <a:pPr marL="285750" indent="-285750">
              <a:buFont typeface="Arial" panose="020B0604020202020204" pitchFamily="34" charset="0"/>
              <a:buChar char="•"/>
            </a:pPr>
            <a:endParaRPr lang="en-GB" sz="2400" dirty="0">
              <a:cs typeface="Calibri"/>
            </a:endParaRPr>
          </a:p>
          <a:p>
            <a:endParaRPr lang="en-GB" sz="2400" dirty="0">
              <a:cs typeface="Calibri"/>
            </a:endParaRPr>
          </a:p>
          <a:p>
            <a:pPr marL="285750" indent="-285750">
              <a:buFont typeface="Arial" panose="020B0604020202020204" pitchFamily="34" charset="0"/>
              <a:buChar char="•"/>
            </a:pPr>
            <a:r>
              <a:rPr lang="en-GB" sz="2400" dirty="0">
                <a:cs typeface="Calibri"/>
              </a:rPr>
              <a:t>The new ALN Act has led to a simpler, less adversarial system. However, if disagreements do occur, families may ask the Local Authority to review and reconsider decisions.</a:t>
            </a:r>
            <a:endParaRPr lang="en-GB" sz="2400" dirty="0"/>
          </a:p>
        </p:txBody>
      </p:sp>
      <p:sp>
        <p:nvSpPr>
          <p:cNvPr id="6" name="Rectangle 5">
            <a:extLst>
              <a:ext uri="{FF2B5EF4-FFF2-40B4-BE49-F238E27FC236}">
                <a16:creationId xmlns:a16="http://schemas.microsoft.com/office/drawing/2014/main" id="{811CBC3A-A262-461D-9E59-5B816E2A48D1}"/>
              </a:ext>
            </a:extLst>
          </p:cNvPr>
          <p:cNvSpPr/>
          <p:nvPr/>
        </p:nvSpPr>
        <p:spPr>
          <a:xfrm>
            <a:off x="525530" y="1290919"/>
            <a:ext cx="3407396" cy="584775"/>
          </a:xfrm>
          <a:prstGeom prst="rect">
            <a:avLst/>
          </a:prstGeom>
        </p:spPr>
        <p:txBody>
          <a:bodyPr wrap="square">
            <a:spAutoFit/>
          </a:bodyPr>
          <a:lstStyle/>
          <a:p>
            <a:r>
              <a:rPr lang="en-GB" sz="3200" dirty="0">
                <a:cs typeface="Calibri Light"/>
              </a:rPr>
              <a:t>Working Together</a:t>
            </a:r>
            <a:endParaRPr lang="en-GB" sz="3200" b="1" dirty="0"/>
          </a:p>
        </p:txBody>
      </p:sp>
      <p:pic>
        <p:nvPicPr>
          <p:cNvPr id="7" name="Picture 2" descr="Logo&#10;&#10;Description automatically generated">
            <a:extLst>
              <a:ext uri="{FF2B5EF4-FFF2-40B4-BE49-F238E27FC236}">
                <a16:creationId xmlns:a16="http://schemas.microsoft.com/office/drawing/2014/main" id="{B9B2B9C9-FEB0-FA85-89FA-7362B293196E}"/>
              </a:ext>
            </a:extLst>
          </p:cNvPr>
          <p:cNvPicPr>
            <a:picLocks noChangeAspect="1"/>
          </p:cNvPicPr>
          <p:nvPr/>
        </p:nvPicPr>
        <p:blipFill>
          <a:blip r:embed="rId2"/>
          <a:stretch>
            <a:fillRect/>
          </a:stretch>
        </p:blipFill>
        <p:spPr>
          <a:xfrm>
            <a:off x="67733" y="40897"/>
            <a:ext cx="640646" cy="738669"/>
          </a:xfrm>
          <a:prstGeom prst="rect">
            <a:avLst/>
          </a:prstGeom>
        </p:spPr>
      </p:pic>
    </p:spTree>
    <p:extLst>
      <p:ext uri="{BB962C8B-B14F-4D97-AF65-F5344CB8AC3E}">
        <p14:creationId xmlns:p14="http://schemas.microsoft.com/office/powerpoint/2010/main" val="360760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6" name="Rectangle 5">
            <a:extLst>
              <a:ext uri="{FF2B5EF4-FFF2-40B4-BE49-F238E27FC236}">
                <a16:creationId xmlns:a16="http://schemas.microsoft.com/office/drawing/2014/main" id="{811CBC3A-A262-461D-9E59-5B816E2A48D1}"/>
              </a:ext>
            </a:extLst>
          </p:cNvPr>
          <p:cNvSpPr/>
          <p:nvPr/>
        </p:nvSpPr>
        <p:spPr>
          <a:xfrm>
            <a:off x="501293" y="862423"/>
            <a:ext cx="1746644" cy="584775"/>
          </a:xfrm>
          <a:prstGeom prst="rect">
            <a:avLst/>
          </a:prstGeom>
        </p:spPr>
        <p:txBody>
          <a:bodyPr wrap="square">
            <a:spAutoFit/>
          </a:bodyPr>
          <a:lstStyle/>
          <a:p>
            <a:r>
              <a:rPr lang="en-GB" sz="3200" u="sng" dirty="0">
                <a:cs typeface="Calibri Light"/>
              </a:rPr>
              <a:t>Glossary</a:t>
            </a:r>
            <a:endParaRPr lang="en-GB" sz="3200" b="1" u="sng" dirty="0"/>
          </a:p>
        </p:txBody>
      </p:sp>
      <p:sp>
        <p:nvSpPr>
          <p:cNvPr id="7" name="Rectangle 6">
            <a:extLst>
              <a:ext uri="{FF2B5EF4-FFF2-40B4-BE49-F238E27FC236}">
                <a16:creationId xmlns:a16="http://schemas.microsoft.com/office/drawing/2014/main" id="{F69522F5-ED07-4284-A383-7D0792D0F73C}"/>
              </a:ext>
            </a:extLst>
          </p:cNvPr>
          <p:cNvSpPr/>
          <p:nvPr/>
        </p:nvSpPr>
        <p:spPr>
          <a:xfrm>
            <a:off x="501293" y="1507835"/>
            <a:ext cx="10848512" cy="4524315"/>
          </a:xfrm>
          <a:prstGeom prst="rect">
            <a:avLst/>
          </a:prstGeom>
        </p:spPr>
        <p:txBody>
          <a:bodyPr wrap="square">
            <a:spAutoFit/>
          </a:bodyPr>
          <a:lstStyle/>
          <a:p>
            <a:r>
              <a:rPr lang="en-GB" sz="1600" b="1" dirty="0">
                <a:cs typeface="Calibri" panose="020F0502020204030204"/>
              </a:rPr>
              <a:t>ALN</a:t>
            </a:r>
            <a:r>
              <a:rPr lang="en-GB" sz="1600" dirty="0">
                <a:cs typeface="Calibri" panose="020F0502020204030204"/>
              </a:rPr>
              <a:t> Additional Learning Needs (previously referred to as Special Educational Needs or SEN):</a:t>
            </a:r>
          </a:p>
          <a:p>
            <a:r>
              <a:rPr lang="en-GB" sz="1600" b="1" dirty="0">
                <a:cs typeface="Calibri" panose="020F0502020204030204"/>
              </a:rPr>
              <a:t>ALN Code of Practice</a:t>
            </a:r>
            <a:r>
              <a:rPr lang="en-GB" sz="1600" dirty="0">
                <a:cs typeface="Calibri" panose="020F0502020204030204"/>
              </a:rPr>
              <a:t>: a guide for parents, schools and Local Authorities about the help they can give to children with Additional Learning Needs.</a:t>
            </a:r>
          </a:p>
          <a:p>
            <a:r>
              <a:rPr lang="en-GB" sz="1600" b="1" dirty="0">
                <a:cs typeface="Calibri" panose="020F0502020204030204"/>
              </a:rPr>
              <a:t>ALP (Additional Learning Provision)</a:t>
            </a:r>
            <a:r>
              <a:rPr lang="en-GB" sz="1600" dirty="0">
                <a:cs typeface="Calibri" panose="020F0502020204030204"/>
              </a:rPr>
              <a:t>: the provision or support described in the person's IDP</a:t>
            </a:r>
          </a:p>
          <a:p>
            <a:r>
              <a:rPr lang="en-GB" sz="1600" b="1" dirty="0">
                <a:cs typeface="Calibri" panose="020F0502020204030204"/>
              </a:rPr>
              <a:t>Annual Review:</a:t>
            </a:r>
            <a:r>
              <a:rPr lang="en-GB" sz="1600" dirty="0">
                <a:cs typeface="Calibri" panose="020F0502020204030204"/>
              </a:rPr>
              <a:t> The review of an IDP completed by the Local Authority within 12 months of creating an IDP, and then on an annual basis.</a:t>
            </a:r>
          </a:p>
          <a:p>
            <a:r>
              <a:rPr lang="en-GB" sz="1600" b="1" dirty="0">
                <a:cs typeface="Calibri" panose="020F0502020204030204"/>
              </a:rPr>
              <a:t>IDP (Individual Development Plan)</a:t>
            </a:r>
            <a:r>
              <a:rPr lang="en-GB" sz="1600" dirty="0">
                <a:cs typeface="Calibri" panose="020F0502020204030204"/>
              </a:rPr>
              <a:t>: the plan created for each child or young person with ALN. These replace IEPs (Individual Education Plans)</a:t>
            </a:r>
          </a:p>
          <a:p>
            <a:r>
              <a:rPr lang="en-GB" sz="1600" b="1" dirty="0">
                <a:cs typeface="Calibri" panose="020F0502020204030204"/>
              </a:rPr>
              <a:t>LA (Local Authority)</a:t>
            </a:r>
            <a:r>
              <a:rPr lang="en-GB" sz="1600" dirty="0">
                <a:cs typeface="Calibri" panose="020F0502020204030204"/>
              </a:rPr>
              <a:t>: County Council</a:t>
            </a:r>
          </a:p>
          <a:p>
            <a:r>
              <a:rPr lang="en-GB" sz="1600" b="1" dirty="0">
                <a:cs typeface="Calibri" panose="020F0502020204030204"/>
              </a:rPr>
              <a:t>Learning difficulties:</a:t>
            </a:r>
            <a:r>
              <a:rPr lang="en-GB" sz="1600" dirty="0">
                <a:cs typeface="Calibri" panose="020F0502020204030204"/>
              </a:rPr>
              <a:t> A child has learning difficulties if they find learning significantly harder than most other children of the same age.</a:t>
            </a:r>
          </a:p>
          <a:p>
            <a:r>
              <a:rPr lang="en-GB" sz="1600" b="1" dirty="0">
                <a:cs typeface="Calibri" panose="020F0502020204030204"/>
              </a:rPr>
              <a:t>LSA (Learning Support Assistant)/ TA (Teaching Assistant): </a:t>
            </a:r>
            <a:r>
              <a:rPr lang="en-GB" sz="1600" dirty="0">
                <a:cs typeface="Calibri" panose="020F0502020204030204"/>
              </a:rPr>
              <a:t>a person employed in school to support children's learning under the direction of a class teacher. </a:t>
            </a:r>
          </a:p>
          <a:p>
            <a:r>
              <a:rPr lang="en-GB" sz="1600" b="1" dirty="0">
                <a:cs typeface="Calibri" panose="020F0502020204030204"/>
              </a:rPr>
              <a:t>PCP (Person Centred Practice): </a:t>
            </a:r>
            <a:r>
              <a:rPr lang="en-GB" sz="1600" dirty="0">
                <a:cs typeface="Calibri" panose="020F0502020204030204"/>
              </a:rPr>
              <a:t>Discussions between all interested parties which results in a </a:t>
            </a:r>
            <a:r>
              <a:rPr lang="en-GB" sz="1600" b="1" dirty="0">
                <a:cs typeface="Calibri" panose="020F0502020204030204"/>
              </a:rPr>
              <a:t>OPP (One Page Profile): </a:t>
            </a:r>
            <a:r>
              <a:rPr lang="en-GB" sz="1600" dirty="0">
                <a:cs typeface="Calibri" panose="020F0502020204030204"/>
              </a:rPr>
              <a:t>A document which highlights a child’s view, what’s important to them and how they want to be supported. </a:t>
            </a:r>
            <a:endParaRPr lang="en-GB" sz="1600" b="1" dirty="0">
              <a:cs typeface="Calibri" panose="020F0502020204030204"/>
            </a:endParaRPr>
          </a:p>
          <a:p>
            <a:r>
              <a:rPr lang="en-GB" sz="1600" b="1" dirty="0">
                <a:cs typeface="Calibri" panose="020F0502020204030204"/>
              </a:rPr>
              <a:t>PIP (Pupil Inclusion Panel): </a:t>
            </a:r>
            <a:r>
              <a:rPr lang="en-GB" sz="1600" dirty="0">
                <a:cs typeface="Calibri" panose="020F0502020204030204"/>
              </a:rPr>
              <a:t>This is the Local Authority panel to whom ALN referrals are made, when school is seeking further advice and support. </a:t>
            </a:r>
            <a:endParaRPr lang="en-GB" sz="1600" b="1" dirty="0">
              <a:cs typeface="Calibri" panose="020F0502020204030204"/>
            </a:endParaRPr>
          </a:p>
          <a:p>
            <a:r>
              <a:rPr lang="en-GB" sz="1600" b="1" dirty="0">
                <a:cs typeface="Calibri" panose="020F0502020204030204"/>
              </a:rPr>
              <a:t>ULP (Universal Learning Provision): </a:t>
            </a:r>
            <a:r>
              <a:rPr lang="en-GB" sz="1600" dirty="0">
                <a:cs typeface="Calibri" panose="020F0502020204030204"/>
              </a:rPr>
              <a:t>targeted learning support provided by school for all pupils, as and when needed. </a:t>
            </a:r>
            <a:endParaRPr lang="en-GB" sz="1600" b="1" dirty="0">
              <a:cs typeface="Calibri" panose="020F0502020204030204"/>
            </a:endParaRPr>
          </a:p>
        </p:txBody>
      </p:sp>
      <p:pic>
        <p:nvPicPr>
          <p:cNvPr id="3" name="Picture 2" descr="Logo&#10;&#10;Description automatically generated">
            <a:extLst>
              <a:ext uri="{FF2B5EF4-FFF2-40B4-BE49-F238E27FC236}">
                <a16:creationId xmlns:a16="http://schemas.microsoft.com/office/drawing/2014/main" id="{DEF21CA3-21D0-7F1A-295A-5C5804F24914}"/>
              </a:ext>
            </a:extLst>
          </p:cNvPr>
          <p:cNvPicPr>
            <a:picLocks noChangeAspect="1"/>
          </p:cNvPicPr>
          <p:nvPr/>
        </p:nvPicPr>
        <p:blipFill>
          <a:blip r:embed="rId2"/>
          <a:stretch>
            <a:fillRect/>
          </a:stretch>
        </p:blipFill>
        <p:spPr>
          <a:xfrm>
            <a:off x="67733" y="40897"/>
            <a:ext cx="640646" cy="738669"/>
          </a:xfrm>
          <a:prstGeom prst="rect">
            <a:avLst/>
          </a:prstGeom>
        </p:spPr>
      </p:pic>
    </p:spTree>
    <p:extLst>
      <p:ext uri="{BB962C8B-B14F-4D97-AF65-F5344CB8AC3E}">
        <p14:creationId xmlns:p14="http://schemas.microsoft.com/office/powerpoint/2010/main" val="259771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25" name="Online Media 4" title="Additional Learning Needs in Wales – what’s happening?">
            <a:hlinkClick r:id="" action="ppaction://media"/>
            <a:extLst>
              <a:ext uri="{FF2B5EF4-FFF2-40B4-BE49-F238E27FC236}">
                <a16:creationId xmlns:a16="http://schemas.microsoft.com/office/drawing/2014/main" id="{8A0C68FC-C435-474B-9DDE-EFE1CF6D3B93}"/>
              </a:ext>
            </a:extLst>
          </p:cNvPr>
          <p:cNvPicPr>
            <a:picLocks noRot="1" noChangeAspect="1"/>
          </p:cNvPicPr>
          <p:nvPr>
            <a:videoFile r:link="rId1"/>
          </p:nvPr>
        </p:nvPicPr>
        <p:blipFill>
          <a:blip r:embed="rId3"/>
          <a:stretch>
            <a:fillRect/>
          </a:stretch>
        </p:blipFill>
        <p:spPr>
          <a:xfrm>
            <a:off x="0" y="823389"/>
            <a:ext cx="7543800" cy="5254455"/>
          </a:xfrm>
          <a:prstGeom prst="rect">
            <a:avLst/>
          </a:prstGeom>
        </p:spPr>
      </p:pic>
      <p:sp>
        <p:nvSpPr>
          <p:cNvPr id="26" name="Title 1">
            <a:extLst>
              <a:ext uri="{FF2B5EF4-FFF2-40B4-BE49-F238E27FC236}">
                <a16:creationId xmlns:a16="http://schemas.microsoft.com/office/drawing/2014/main" id="{15B29831-AEA4-455D-A888-2F3D66CD5966}"/>
              </a:ext>
            </a:extLst>
          </p:cNvPr>
          <p:cNvSpPr txBox="1">
            <a:spLocks/>
          </p:cNvSpPr>
          <p:nvPr/>
        </p:nvSpPr>
        <p:spPr>
          <a:xfrm>
            <a:off x="7790379" y="954703"/>
            <a:ext cx="4096821" cy="5381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400" b="1" dirty="0">
                <a:cs typeface="Calibri Light"/>
              </a:rPr>
              <a:t>What is happening and why?</a:t>
            </a:r>
            <a:endParaRPr lang="en-GB" sz="2400" b="1" dirty="0"/>
          </a:p>
        </p:txBody>
      </p:sp>
      <p:sp>
        <p:nvSpPr>
          <p:cNvPr id="27" name="TextBox 26">
            <a:extLst>
              <a:ext uri="{FF2B5EF4-FFF2-40B4-BE49-F238E27FC236}">
                <a16:creationId xmlns:a16="http://schemas.microsoft.com/office/drawing/2014/main" id="{02D5D595-6D2A-4552-8F49-F6B058764402}"/>
              </a:ext>
            </a:extLst>
          </p:cNvPr>
          <p:cNvSpPr txBox="1"/>
          <p:nvPr/>
        </p:nvSpPr>
        <p:spPr>
          <a:xfrm>
            <a:off x="8062545" y="2041452"/>
            <a:ext cx="353789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The term Special Educational Needs (SEN) has been replaced by Additional Learning Needs (ALN).</a:t>
            </a:r>
          </a:p>
          <a:p>
            <a:r>
              <a:rPr lang="en-US" dirty="0">
                <a:cs typeface="Calibri"/>
              </a:rPr>
              <a:t> </a:t>
            </a:r>
          </a:p>
          <a:p>
            <a:r>
              <a:rPr lang="en-US" dirty="0">
                <a:cs typeface="Calibri"/>
              </a:rPr>
              <a:t>This short video will explain some of the main changes. </a:t>
            </a:r>
          </a:p>
        </p:txBody>
      </p:sp>
      <p:sp>
        <p:nvSpPr>
          <p:cNvPr id="28" name="Rectangle: Rounded Corners 27">
            <a:extLst>
              <a:ext uri="{FF2B5EF4-FFF2-40B4-BE49-F238E27FC236}">
                <a16:creationId xmlns:a16="http://schemas.microsoft.com/office/drawing/2014/main" id="{71698A51-F483-4162-B5DF-4E46B0B4D999}"/>
              </a:ext>
            </a:extLst>
          </p:cNvPr>
          <p:cNvSpPr/>
          <p:nvPr/>
        </p:nvSpPr>
        <p:spPr>
          <a:xfrm>
            <a:off x="7913271" y="976950"/>
            <a:ext cx="3812004" cy="61848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Rounded Corners 28">
            <a:extLst>
              <a:ext uri="{FF2B5EF4-FFF2-40B4-BE49-F238E27FC236}">
                <a16:creationId xmlns:a16="http://schemas.microsoft.com/office/drawing/2014/main" id="{8A17A866-B3E9-4D8D-BEBD-6215217A7A56}"/>
              </a:ext>
            </a:extLst>
          </p:cNvPr>
          <p:cNvSpPr/>
          <p:nvPr/>
        </p:nvSpPr>
        <p:spPr>
          <a:xfrm>
            <a:off x="7913271" y="1882515"/>
            <a:ext cx="3827927" cy="20722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Curved Left 6">
            <a:extLst>
              <a:ext uri="{FF2B5EF4-FFF2-40B4-BE49-F238E27FC236}">
                <a16:creationId xmlns:a16="http://schemas.microsoft.com/office/drawing/2014/main" id="{008ECEB0-9A9E-40CC-8533-0F98014C4729}"/>
              </a:ext>
            </a:extLst>
          </p:cNvPr>
          <p:cNvSpPr/>
          <p:nvPr/>
        </p:nvSpPr>
        <p:spPr>
          <a:xfrm rot="4070531">
            <a:off x="8464660" y="3675208"/>
            <a:ext cx="976949" cy="2562719"/>
          </a:xfrm>
          <a:prstGeom prst="curvedLeftArrow">
            <a:avLst>
              <a:gd name="adj1" fmla="val 15733"/>
              <a:gd name="adj2" fmla="val 51796"/>
              <a:gd name="adj3" fmla="val 398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 name="Picture 2" descr="Logo&#10;&#10;Description automatically generated">
            <a:extLst>
              <a:ext uri="{FF2B5EF4-FFF2-40B4-BE49-F238E27FC236}">
                <a16:creationId xmlns:a16="http://schemas.microsoft.com/office/drawing/2014/main" id="{1ECACBBD-24D7-2A7F-1290-7B2A8E5E1A8E}"/>
              </a:ext>
            </a:extLst>
          </p:cNvPr>
          <p:cNvPicPr>
            <a:picLocks noChangeAspect="1"/>
          </p:cNvPicPr>
          <p:nvPr/>
        </p:nvPicPr>
        <p:blipFill>
          <a:blip r:embed="rId4"/>
          <a:stretch>
            <a:fillRect/>
          </a:stretch>
        </p:blipFill>
        <p:spPr>
          <a:xfrm>
            <a:off x="67733" y="40897"/>
            <a:ext cx="640646" cy="738669"/>
          </a:xfrm>
          <a:prstGeom prst="rect">
            <a:avLst/>
          </a:prstGeom>
        </p:spPr>
      </p:pic>
    </p:spTree>
    <p:extLst>
      <p:ext uri="{BB962C8B-B14F-4D97-AF65-F5344CB8AC3E}">
        <p14:creationId xmlns:p14="http://schemas.microsoft.com/office/powerpoint/2010/main" val="4124324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25" name="Title 1">
            <a:extLst>
              <a:ext uri="{FF2B5EF4-FFF2-40B4-BE49-F238E27FC236}">
                <a16:creationId xmlns:a16="http://schemas.microsoft.com/office/drawing/2014/main" id="{D54BE5E3-DCBF-4AC7-B4CA-0865C129124D}"/>
              </a:ext>
            </a:extLst>
          </p:cNvPr>
          <p:cNvSpPr txBox="1">
            <a:spLocks/>
          </p:cNvSpPr>
          <p:nvPr/>
        </p:nvSpPr>
        <p:spPr>
          <a:xfrm>
            <a:off x="69708" y="909723"/>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cs typeface="Calibri Light"/>
              </a:rPr>
              <a:t>The New Act will . . . .</a:t>
            </a:r>
            <a:endParaRPr lang="en-US" sz="4000" dirty="0"/>
          </a:p>
        </p:txBody>
      </p:sp>
      <p:sp>
        <p:nvSpPr>
          <p:cNvPr id="26" name="Rectangle: Rounded Corners 25">
            <a:extLst>
              <a:ext uri="{FF2B5EF4-FFF2-40B4-BE49-F238E27FC236}">
                <a16:creationId xmlns:a16="http://schemas.microsoft.com/office/drawing/2014/main" id="{BCB8DD5B-8AFD-403E-B2C2-730D0D9DF49F}"/>
              </a:ext>
            </a:extLst>
          </p:cNvPr>
          <p:cNvSpPr/>
          <p:nvPr/>
        </p:nvSpPr>
        <p:spPr>
          <a:xfrm>
            <a:off x="194020" y="971279"/>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FDC0C25-6746-4DC7-8DB6-A78D2EB179C3}"/>
              </a:ext>
            </a:extLst>
          </p:cNvPr>
          <p:cNvSpPr txBox="1"/>
          <p:nvPr/>
        </p:nvSpPr>
        <p:spPr>
          <a:xfrm>
            <a:off x="136269" y="1827227"/>
            <a:ext cx="11589005" cy="3970318"/>
          </a:xfrm>
          <a:prstGeom prst="rect">
            <a:avLst/>
          </a:prstGeom>
          <a:noFill/>
        </p:spPr>
        <p:txBody>
          <a:bodyPr wrap="square" rtlCol="0">
            <a:spAutoFit/>
          </a:bodyPr>
          <a:lstStyle/>
          <a:p>
            <a:r>
              <a:rPr lang="en-GB" b="1" dirty="0">
                <a:ea typeface="+mn-lt"/>
                <a:cs typeface="+mn-lt"/>
              </a:rPr>
              <a:t>Introduce of the term Additional Learning Needs (ALN) </a:t>
            </a:r>
            <a:r>
              <a:rPr lang="en-GB" dirty="0">
                <a:ea typeface="+mn-lt"/>
                <a:cs typeface="+mn-lt"/>
              </a:rPr>
              <a:t> </a:t>
            </a:r>
            <a:endParaRPr lang="en-GB" dirty="0">
              <a:cs typeface="Calibri"/>
            </a:endParaRPr>
          </a:p>
          <a:p>
            <a:r>
              <a:rPr lang="en-GB" dirty="0">
                <a:ea typeface="+mn-lt"/>
                <a:cs typeface="+mn-lt"/>
              </a:rPr>
              <a:t>ALN replaces the terms 'Special Educational Needs' (SEN) and 'Learning Difficulties and/or Disabilities (LDD) </a:t>
            </a:r>
          </a:p>
          <a:p>
            <a:r>
              <a:rPr lang="en-GB" dirty="0">
                <a:ea typeface="+mn-lt"/>
                <a:cs typeface="+mn-lt"/>
              </a:rPr>
              <a:t> </a:t>
            </a:r>
            <a:endParaRPr lang="en-GB" dirty="0">
              <a:cs typeface="Calibri" panose="020F0502020204030204"/>
            </a:endParaRPr>
          </a:p>
          <a:p>
            <a:r>
              <a:rPr lang="en-GB" b="1" dirty="0">
                <a:ea typeface="+mn-lt"/>
                <a:cs typeface="+mn-lt"/>
              </a:rPr>
              <a:t>Extend the age group to 0-25</a:t>
            </a:r>
            <a:r>
              <a:rPr lang="en-US" dirty="0">
                <a:ea typeface="+mn-lt"/>
                <a:cs typeface="+mn-lt"/>
              </a:rPr>
              <a:t> </a:t>
            </a:r>
            <a:endParaRPr lang="en-GB" dirty="0">
              <a:cs typeface="Calibri" panose="020F0502020204030204"/>
            </a:endParaRPr>
          </a:p>
          <a:p>
            <a:r>
              <a:rPr lang="en-GB" dirty="0">
                <a:ea typeface="+mn-lt"/>
                <a:cs typeface="+mn-lt"/>
              </a:rPr>
              <a:t>The new system will support children and young people from 0-25.</a:t>
            </a:r>
            <a:r>
              <a:rPr lang="en-US" dirty="0">
                <a:ea typeface="+mn-lt"/>
                <a:cs typeface="+mn-lt"/>
              </a:rPr>
              <a:t>  </a:t>
            </a:r>
          </a:p>
          <a:p>
            <a:endParaRPr lang="en-GB" dirty="0">
              <a:cs typeface="Calibri" panose="020F0502020204030204"/>
            </a:endParaRPr>
          </a:p>
          <a:p>
            <a:r>
              <a:rPr lang="en-GB" b="1" dirty="0">
                <a:ea typeface="+mn-lt"/>
                <a:cs typeface="+mn-lt"/>
              </a:rPr>
              <a:t>Create a unified plan </a:t>
            </a:r>
            <a:r>
              <a:rPr lang="en-US" dirty="0">
                <a:ea typeface="+mn-lt"/>
                <a:cs typeface="+mn-lt"/>
              </a:rPr>
              <a:t> </a:t>
            </a:r>
            <a:endParaRPr lang="en-GB" dirty="0">
              <a:cs typeface="Calibri" panose="020F0502020204030204"/>
            </a:endParaRPr>
          </a:p>
          <a:p>
            <a:r>
              <a:rPr lang="en-GB" dirty="0">
                <a:ea typeface="+mn-lt"/>
                <a:cs typeface="+mn-lt"/>
              </a:rPr>
              <a:t>The Act will create a single statutory plan (the individual development plan (IDP)) to replace the existing variety of statutory and non-statutory SEN or LDD plans for learners in schools and further education, such as statements and IEPs </a:t>
            </a:r>
            <a:r>
              <a:rPr lang="en-US" dirty="0">
                <a:ea typeface="+mn-lt"/>
                <a:cs typeface="+mn-lt"/>
              </a:rPr>
              <a:t>  </a:t>
            </a:r>
          </a:p>
          <a:p>
            <a:endParaRPr lang="en-GB" dirty="0">
              <a:cs typeface="Calibri" panose="020F0502020204030204"/>
            </a:endParaRPr>
          </a:p>
          <a:p>
            <a:r>
              <a:rPr lang="en-GB" b="1" dirty="0">
                <a:ea typeface="+mn-lt"/>
                <a:cs typeface="+mn-lt"/>
              </a:rPr>
              <a:t>Have increased participation of children and young people </a:t>
            </a:r>
            <a:r>
              <a:rPr lang="en-US" dirty="0">
                <a:ea typeface="+mn-lt"/>
                <a:cs typeface="+mn-lt"/>
              </a:rPr>
              <a:t> </a:t>
            </a:r>
            <a:endParaRPr lang="en-GB" dirty="0">
              <a:cs typeface="Calibri" panose="020F0502020204030204"/>
            </a:endParaRPr>
          </a:p>
          <a:p>
            <a:r>
              <a:rPr lang="en-GB" dirty="0">
                <a:ea typeface="+mn-lt"/>
                <a:cs typeface="+mn-lt"/>
              </a:rPr>
              <a:t>The Act requires that learners’ views should always be considered as part of the planning process, along with those of their parents. It is imperative that children and young people see the planning process as something which is done with them rather than to them.   </a:t>
            </a:r>
            <a:endParaRPr lang="en-GB" dirty="0">
              <a:cs typeface="Calibri" panose="020F0502020204030204"/>
            </a:endParaRPr>
          </a:p>
        </p:txBody>
      </p:sp>
      <p:pic>
        <p:nvPicPr>
          <p:cNvPr id="3" name="Picture 2" descr="Logo&#10;&#10;Description automatically generated">
            <a:extLst>
              <a:ext uri="{FF2B5EF4-FFF2-40B4-BE49-F238E27FC236}">
                <a16:creationId xmlns:a16="http://schemas.microsoft.com/office/drawing/2014/main" id="{241CCB8F-A903-A402-692E-D1EA2968838C}"/>
              </a:ext>
            </a:extLst>
          </p:cNvPr>
          <p:cNvPicPr>
            <a:picLocks noChangeAspect="1"/>
          </p:cNvPicPr>
          <p:nvPr/>
        </p:nvPicPr>
        <p:blipFill>
          <a:blip r:embed="rId2"/>
          <a:stretch>
            <a:fillRect/>
          </a:stretch>
        </p:blipFill>
        <p:spPr>
          <a:xfrm>
            <a:off x="67733" y="40897"/>
            <a:ext cx="640646" cy="738669"/>
          </a:xfrm>
          <a:prstGeom prst="rect">
            <a:avLst/>
          </a:prstGeom>
        </p:spPr>
      </p:pic>
    </p:spTree>
    <p:extLst>
      <p:ext uri="{BB962C8B-B14F-4D97-AF65-F5344CB8AC3E}">
        <p14:creationId xmlns:p14="http://schemas.microsoft.com/office/powerpoint/2010/main" val="71307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25" name="Title 1">
            <a:extLst>
              <a:ext uri="{FF2B5EF4-FFF2-40B4-BE49-F238E27FC236}">
                <a16:creationId xmlns:a16="http://schemas.microsoft.com/office/drawing/2014/main" id="{D54BE5E3-DCBF-4AC7-B4CA-0865C129124D}"/>
              </a:ext>
            </a:extLst>
          </p:cNvPr>
          <p:cNvSpPr txBox="1">
            <a:spLocks/>
          </p:cNvSpPr>
          <p:nvPr/>
        </p:nvSpPr>
        <p:spPr>
          <a:xfrm>
            <a:off x="69708" y="909723"/>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cs typeface="Calibri Light"/>
              </a:rPr>
              <a:t>The New Act will . . . .</a:t>
            </a:r>
            <a:endParaRPr lang="en-US" sz="4000" dirty="0"/>
          </a:p>
        </p:txBody>
      </p:sp>
      <p:sp>
        <p:nvSpPr>
          <p:cNvPr id="26" name="Rectangle: Rounded Corners 25">
            <a:extLst>
              <a:ext uri="{FF2B5EF4-FFF2-40B4-BE49-F238E27FC236}">
                <a16:creationId xmlns:a16="http://schemas.microsoft.com/office/drawing/2014/main" id="{BCB8DD5B-8AFD-403E-B2C2-730D0D9DF49F}"/>
              </a:ext>
            </a:extLst>
          </p:cNvPr>
          <p:cNvSpPr/>
          <p:nvPr/>
        </p:nvSpPr>
        <p:spPr>
          <a:xfrm>
            <a:off x="194020" y="971279"/>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CD04CE3-92A3-461D-B7FD-DF4F536BD00F}"/>
              </a:ext>
            </a:extLst>
          </p:cNvPr>
          <p:cNvSpPr txBox="1"/>
          <p:nvPr/>
        </p:nvSpPr>
        <p:spPr>
          <a:xfrm>
            <a:off x="137845" y="1792668"/>
            <a:ext cx="11894135" cy="4247317"/>
          </a:xfrm>
          <a:prstGeom prst="rect">
            <a:avLst/>
          </a:prstGeom>
          <a:noFill/>
        </p:spPr>
        <p:txBody>
          <a:bodyPr wrap="square" rtlCol="0">
            <a:spAutoFit/>
          </a:bodyPr>
          <a:lstStyle/>
          <a:p>
            <a:r>
              <a:rPr lang="en-GB" b="1" dirty="0">
                <a:ea typeface="+mn-lt"/>
                <a:cs typeface="+mn-lt"/>
              </a:rPr>
              <a:t>Have high aspirations and improved outcomes, with a simpler system</a:t>
            </a:r>
            <a:endParaRPr lang="en-GB" dirty="0">
              <a:cs typeface="Calibri" panose="020F0502020204030204"/>
            </a:endParaRPr>
          </a:p>
          <a:p>
            <a:r>
              <a:rPr lang="en-US" dirty="0">
                <a:ea typeface="+mn-lt"/>
                <a:cs typeface="+mn-lt"/>
              </a:rPr>
              <a:t>The emphasis of IDPs will be on making provision that delivers ‘real’ outcomes that contribute in a meaningful way to the child or young person’s achievement. The process of producing and revising an IDP should also be much simpler than is currently the case with statements of SEN. </a:t>
            </a:r>
          </a:p>
          <a:p>
            <a:endParaRPr lang="en-GB" dirty="0">
              <a:cs typeface="Calibri" panose="020F0502020204030204"/>
            </a:endParaRPr>
          </a:p>
          <a:p>
            <a:r>
              <a:rPr lang="en-GB" b="1" dirty="0">
                <a:ea typeface="+mn-lt"/>
                <a:cs typeface="+mn-lt"/>
              </a:rPr>
              <a:t>Have increased collaboration </a:t>
            </a:r>
            <a:r>
              <a:rPr lang="en-US" dirty="0">
                <a:ea typeface="+mn-lt"/>
                <a:cs typeface="+mn-lt"/>
              </a:rPr>
              <a:t> </a:t>
            </a:r>
            <a:endParaRPr lang="en-GB" dirty="0">
              <a:cs typeface="Calibri" panose="020F0502020204030204"/>
            </a:endParaRPr>
          </a:p>
          <a:p>
            <a:r>
              <a:rPr lang="en-GB" dirty="0">
                <a:ea typeface="+mn-lt"/>
                <a:cs typeface="+mn-lt"/>
              </a:rPr>
              <a:t>The new system encourages services to work together collaboratively and flexibly in order to ensure information sharing between agencies. which is essential to ensuring that needs are identified early, and the right support is put in place to enable children and young people to achieve positive outcomes.  </a:t>
            </a:r>
          </a:p>
          <a:p>
            <a:endParaRPr lang="en-GB" dirty="0">
              <a:cs typeface="Calibri" panose="020F0502020204030204"/>
            </a:endParaRPr>
          </a:p>
          <a:p>
            <a:r>
              <a:rPr lang="en-GB" b="1" dirty="0">
                <a:ea typeface="+mn-lt"/>
                <a:cs typeface="+mn-lt"/>
              </a:rPr>
              <a:t>Avoid disagreements and earlier disagreement resolution, with clear and consistent rights of appeal</a:t>
            </a:r>
            <a:r>
              <a:rPr lang="en-GB" dirty="0">
                <a:ea typeface="+mn-lt"/>
                <a:cs typeface="+mn-lt"/>
              </a:rPr>
              <a:t> </a:t>
            </a:r>
            <a:endParaRPr lang="en-GB" dirty="0">
              <a:cs typeface="Calibri" panose="020F0502020204030204"/>
            </a:endParaRPr>
          </a:p>
          <a:p>
            <a:r>
              <a:rPr lang="en-GB" dirty="0">
                <a:ea typeface="+mn-lt"/>
                <a:cs typeface="+mn-lt"/>
              </a:rPr>
              <a:t>The new system will focus on ensuring that where disagreements occur about an IDP or the provision it contains, the matter is considered and resolved at the most local level possible. However, where disagreements about the contents of an IDP cannot be resolved at the local level, the Act ensures that children and young people entitled to an IDP (and their parents/carers in the case of those that are under 16 years) have a right of appeal to a tribunal. </a:t>
            </a:r>
            <a:endParaRPr lang="en-GB" dirty="0">
              <a:cs typeface="Calibri" panose="020F0502020204030204"/>
            </a:endParaRPr>
          </a:p>
        </p:txBody>
      </p:sp>
      <p:pic>
        <p:nvPicPr>
          <p:cNvPr id="6" name="Picture 2" descr="Logo&#10;&#10;Description automatically generated">
            <a:extLst>
              <a:ext uri="{FF2B5EF4-FFF2-40B4-BE49-F238E27FC236}">
                <a16:creationId xmlns:a16="http://schemas.microsoft.com/office/drawing/2014/main" id="{7CAAA0B5-094B-1D9F-8B4E-8B1EA00B5B8D}"/>
              </a:ext>
            </a:extLst>
          </p:cNvPr>
          <p:cNvPicPr>
            <a:picLocks noChangeAspect="1"/>
          </p:cNvPicPr>
          <p:nvPr/>
        </p:nvPicPr>
        <p:blipFill>
          <a:blip r:embed="rId2"/>
          <a:stretch>
            <a:fillRect/>
          </a:stretch>
        </p:blipFill>
        <p:spPr>
          <a:xfrm>
            <a:off x="67733" y="40897"/>
            <a:ext cx="640646" cy="738669"/>
          </a:xfrm>
          <a:prstGeom prst="rect">
            <a:avLst/>
          </a:prstGeom>
        </p:spPr>
      </p:pic>
    </p:spTree>
    <p:extLst>
      <p:ext uri="{BB962C8B-B14F-4D97-AF65-F5344CB8AC3E}">
        <p14:creationId xmlns:p14="http://schemas.microsoft.com/office/powerpoint/2010/main" val="403445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25" name="Title 1">
            <a:extLst>
              <a:ext uri="{FF2B5EF4-FFF2-40B4-BE49-F238E27FC236}">
                <a16:creationId xmlns:a16="http://schemas.microsoft.com/office/drawing/2014/main" id="{D54BE5E3-DCBF-4AC7-B4CA-0865C129124D}"/>
              </a:ext>
            </a:extLst>
          </p:cNvPr>
          <p:cNvSpPr txBox="1">
            <a:spLocks/>
          </p:cNvSpPr>
          <p:nvPr/>
        </p:nvSpPr>
        <p:spPr>
          <a:xfrm>
            <a:off x="69708" y="909723"/>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cs typeface="Calibri Light"/>
              </a:rPr>
              <a:t>The New Act will . . . .</a:t>
            </a:r>
            <a:endParaRPr lang="en-US" sz="4000" dirty="0"/>
          </a:p>
        </p:txBody>
      </p:sp>
      <p:sp>
        <p:nvSpPr>
          <p:cNvPr id="26" name="Rectangle: Rounded Corners 25">
            <a:extLst>
              <a:ext uri="{FF2B5EF4-FFF2-40B4-BE49-F238E27FC236}">
                <a16:creationId xmlns:a16="http://schemas.microsoft.com/office/drawing/2014/main" id="{BCB8DD5B-8AFD-403E-B2C2-730D0D9DF49F}"/>
              </a:ext>
            </a:extLst>
          </p:cNvPr>
          <p:cNvSpPr/>
          <p:nvPr/>
        </p:nvSpPr>
        <p:spPr>
          <a:xfrm>
            <a:off x="194020" y="971279"/>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CD04CE3-92A3-461D-B7FD-DF4F536BD00F}"/>
              </a:ext>
            </a:extLst>
          </p:cNvPr>
          <p:cNvSpPr txBox="1"/>
          <p:nvPr/>
        </p:nvSpPr>
        <p:spPr>
          <a:xfrm>
            <a:off x="155920" y="1925935"/>
            <a:ext cx="11349305" cy="2308324"/>
          </a:xfrm>
          <a:prstGeom prst="rect">
            <a:avLst/>
          </a:prstGeom>
          <a:noFill/>
        </p:spPr>
        <p:txBody>
          <a:bodyPr wrap="square" rtlCol="0">
            <a:spAutoFit/>
          </a:bodyPr>
          <a:lstStyle/>
          <a:p>
            <a:r>
              <a:rPr lang="en-GB" b="1" dirty="0">
                <a:ea typeface="+mn-lt"/>
                <a:cs typeface="+mn-lt"/>
              </a:rPr>
              <a:t>Be the ALN code</a:t>
            </a:r>
            <a:endParaRPr lang="en-GB" dirty="0">
              <a:cs typeface="Calibri" panose="020F0502020204030204"/>
            </a:endParaRPr>
          </a:p>
          <a:p>
            <a:r>
              <a:rPr lang="en-GB" dirty="0">
                <a:ea typeface="+mn-lt"/>
                <a:cs typeface="+mn-lt"/>
              </a:rPr>
              <a:t>The Code will ensure that the new ALN system has a set of clear, legally enforceable parameters within which local authorities and those other organisations responsible for the delivery of services for children and young people with ALN, must act. </a:t>
            </a:r>
          </a:p>
          <a:p>
            <a:endParaRPr lang="en-GB" dirty="0">
              <a:cs typeface="Calibri" panose="020F0502020204030204"/>
            </a:endParaRPr>
          </a:p>
          <a:p>
            <a:r>
              <a:rPr lang="en-GB" b="1" dirty="0">
                <a:ea typeface="+mn-lt"/>
                <a:cs typeface="+mn-lt"/>
              </a:rPr>
              <a:t>Be a bilingual system </a:t>
            </a:r>
            <a:endParaRPr lang="en-GB" dirty="0">
              <a:cs typeface="Calibri" panose="020F0502020204030204"/>
            </a:endParaRPr>
          </a:p>
          <a:p>
            <a:r>
              <a:rPr lang="en-GB" dirty="0">
                <a:ea typeface="+mn-lt"/>
                <a:cs typeface="+mn-lt"/>
              </a:rPr>
              <a:t>Services will be required to consider whether the child or young person needs ALP in Welsh.  If they do, this must be documented in the IDP and ‘all reasonable steps’ must be taken to secure the provision in Welsh.  </a:t>
            </a:r>
            <a:endParaRPr lang="en-GB" dirty="0">
              <a:cs typeface="Calibri" panose="020F0502020204030204"/>
            </a:endParaRPr>
          </a:p>
        </p:txBody>
      </p:sp>
      <p:pic>
        <p:nvPicPr>
          <p:cNvPr id="6" name="Picture 2" descr="Logo&#10;&#10;Description automatically generated">
            <a:extLst>
              <a:ext uri="{FF2B5EF4-FFF2-40B4-BE49-F238E27FC236}">
                <a16:creationId xmlns:a16="http://schemas.microsoft.com/office/drawing/2014/main" id="{3F24DC34-5329-E7C2-8A54-40D648C8D4AE}"/>
              </a:ext>
            </a:extLst>
          </p:cNvPr>
          <p:cNvPicPr>
            <a:picLocks noChangeAspect="1"/>
          </p:cNvPicPr>
          <p:nvPr/>
        </p:nvPicPr>
        <p:blipFill>
          <a:blip r:embed="rId2"/>
          <a:stretch>
            <a:fillRect/>
          </a:stretch>
        </p:blipFill>
        <p:spPr>
          <a:xfrm>
            <a:off x="67733" y="40897"/>
            <a:ext cx="640646" cy="738669"/>
          </a:xfrm>
          <a:prstGeom prst="rect">
            <a:avLst/>
          </a:prstGeom>
        </p:spPr>
      </p:pic>
    </p:spTree>
    <p:extLst>
      <p:ext uri="{BB962C8B-B14F-4D97-AF65-F5344CB8AC3E}">
        <p14:creationId xmlns:p14="http://schemas.microsoft.com/office/powerpoint/2010/main" val="314438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Rounded Corners 29">
            <a:hlinkClick r:id="rId2" action="ppaction://hlinksldjump"/>
            <a:extLst>
              <a:ext uri="{FF2B5EF4-FFF2-40B4-BE49-F238E27FC236}">
                <a16:creationId xmlns:a16="http://schemas.microsoft.com/office/drawing/2014/main" id="{37F4AF5C-6E7B-45BA-B85B-5CCB71803F53}"/>
              </a:ext>
            </a:extLst>
          </p:cNvPr>
          <p:cNvSpPr/>
          <p:nvPr/>
        </p:nvSpPr>
        <p:spPr>
          <a:xfrm>
            <a:off x="1662199" y="3016422"/>
            <a:ext cx="359976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Rounded Corners 26">
            <a:hlinkClick r:id="rId3" action="ppaction://hlinksldjump"/>
            <a:extLst>
              <a:ext uri="{FF2B5EF4-FFF2-40B4-BE49-F238E27FC236}">
                <a16:creationId xmlns:a16="http://schemas.microsoft.com/office/drawing/2014/main" id="{7D8C8F21-1F49-4F31-BF04-019B7254451E}"/>
              </a:ext>
            </a:extLst>
          </p:cNvPr>
          <p:cNvSpPr/>
          <p:nvPr/>
        </p:nvSpPr>
        <p:spPr>
          <a:xfrm>
            <a:off x="239324" y="2024818"/>
            <a:ext cx="4012360"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25" name="Title 1">
            <a:extLst>
              <a:ext uri="{FF2B5EF4-FFF2-40B4-BE49-F238E27FC236}">
                <a16:creationId xmlns:a16="http://schemas.microsoft.com/office/drawing/2014/main" id="{D54BE5E3-DCBF-4AC7-B4CA-0865C129124D}"/>
              </a:ext>
            </a:extLst>
          </p:cNvPr>
          <p:cNvSpPr txBox="1">
            <a:spLocks/>
          </p:cNvSpPr>
          <p:nvPr/>
        </p:nvSpPr>
        <p:spPr>
          <a:xfrm>
            <a:off x="96342" y="962990"/>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u="sng" dirty="0"/>
              <a:t>Planning and Reviews</a:t>
            </a:r>
            <a:endParaRPr lang="en-US" sz="4000" b="1" u="sng" dirty="0"/>
          </a:p>
        </p:txBody>
      </p:sp>
      <p:sp>
        <p:nvSpPr>
          <p:cNvPr id="24" name="Rectangle: Rounded Corners 23">
            <a:hlinkClick r:id="rId4" action="ppaction://hlinksldjump"/>
            <a:extLst>
              <a:ext uri="{FF2B5EF4-FFF2-40B4-BE49-F238E27FC236}">
                <a16:creationId xmlns:a16="http://schemas.microsoft.com/office/drawing/2014/main" id="{1805544B-ECCA-4FB9-BE4A-AD4F7AA84603}"/>
              </a:ext>
            </a:extLst>
          </p:cNvPr>
          <p:cNvSpPr/>
          <p:nvPr/>
        </p:nvSpPr>
        <p:spPr>
          <a:xfrm>
            <a:off x="3359832" y="4103715"/>
            <a:ext cx="493635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3" action="ppaction://hlinksldjump"/>
            <a:extLst>
              <a:ext uri="{FF2B5EF4-FFF2-40B4-BE49-F238E27FC236}">
                <a16:creationId xmlns:a16="http://schemas.microsoft.com/office/drawing/2014/main" id="{F8881FB3-DC72-437A-AB5F-22E8E50D8139}"/>
              </a:ext>
            </a:extLst>
          </p:cNvPr>
          <p:cNvSpPr/>
          <p:nvPr/>
        </p:nvSpPr>
        <p:spPr>
          <a:xfrm>
            <a:off x="370204" y="2102203"/>
            <a:ext cx="3871116" cy="523220"/>
          </a:xfrm>
          <a:prstGeom prst="rect">
            <a:avLst/>
          </a:prstGeom>
        </p:spPr>
        <p:txBody>
          <a:bodyPr wrap="square">
            <a:spAutoFit/>
          </a:bodyPr>
          <a:lstStyle/>
          <a:p>
            <a:r>
              <a:rPr lang="en-GB" sz="2800" b="1" dirty="0">
                <a:solidFill>
                  <a:schemeClr val="bg1"/>
                </a:solidFill>
                <a:cs typeface="Calibri"/>
              </a:rPr>
              <a:t>Person Centred Practise</a:t>
            </a:r>
            <a:endParaRPr lang="en-GB" sz="2800" b="1" dirty="0">
              <a:solidFill>
                <a:schemeClr val="bg1"/>
              </a:solidFill>
            </a:endParaRPr>
          </a:p>
        </p:txBody>
      </p:sp>
      <p:sp>
        <p:nvSpPr>
          <p:cNvPr id="8" name="Rectangle 7">
            <a:extLst>
              <a:ext uri="{FF2B5EF4-FFF2-40B4-BE49-F238E27FC236}">
                <a16:creationId xmlns:a16="http://schemas.microsoft.com/office/drawing/2014/main" id="{817F5958-73BD-4902-AF8B-6FE67B31AE12}"/>
              </a:ext>
            </a:extLst>
          </p:cNvPr>
          <p:cNvSpPr/>
          <p:nvPr/>
        </p:nvSpPr>
        <p:spPr>
          <a:xfrm>
            <a:off x="4344824" y="2135246"/>
            <a:ext cx="4608310" cy="400110"/>
          </a:xfrm>
          <a:prstGeom prst="rect">
            <a:avLst/>
          </a:prstGeom>
        </p:spPr>
        <p:txBody>
          <a:bodyPr wrap="square">
            <a:spAutoFit/>
          </a:bodyPr>
          <a:lstStyle/>
          <a:p>
            <a:r>
              <a:rPr lang="en-GB" sz="2000" b="1" i="1" u="sng" dirty="0">
                <a:cs typeface="Calibri"/>
              </a:rPr>
              <a:t>Select a button for more information</a:t>
            </a:r>
          </a:p>
        </p:txBody>
      </p:sp>
      <p:sp>
        <p:nvSpPr>
          <p:cNvPr id="28" name="Rectangle 27">
            <a:hlinkClick r:id="rId4" action="ppaction://hlinksldjump"/>
            <a:extLst>
              <a:ext uri="{FF2B5EF4-FFF2-40B4-BE49-F238E27FC236}">
                <a16:creationId xmlns:a16="http://schemas.microsoft.com/office/drawing/2014/main" id="{8DE72677-9D7D-4A85-AB21-6F7166DB48CC}"/>
              </a:ext>
            </a:extLst>
          </p:cNvPr>
          <p:cNvSpPr/>
          <p:nvPr/>
        </p:nvSpPr>
        <p:spPr>
          <a:xfrm>
            <a:off x="3485379" y="4207734"/>
            <a:ext cx="5059383" cy="523220"/>
          </a:xfrm>
          <a:prstGeom prst="rect">
            <a:avLst/>
          </a:prstGeom>
        </p:spPr>
        <p:txBody>
          <a:bodyPr wrap="square">
            <a:spAutoFit/>
          </a:bodyPr>
          <a:lstStyle/>
          <a:p>
            <a:r>
              <a:rPr lang="en-GB" sz="2800" b="1" dirty="0">
                <a:solidFill>
                  <a:schemeClr val="bg1"/>
                </a:solidFill>
                <a:cs typeface="Calibri"/>
              </a:rPr>
              <a:t>Individual Development Plans</a:t>
            </a:r>
            <a:endParaRPr lang="en-GB" sz="2800" b="1" dirty="0">
              <a:solidFill>
                <a:schemeClr val="bg1"/>
              </a:solidFill>
            </a:endParaRPr>
          </a:p>
        </p:txBody>
      </p:sp>
      <p:sp>
        <p:nvSpPr>
          <p:cNvPr id="11" name="Rectangle 10">
            <a:hlinkClick r:id="rId2" action="ppaction://hlinksldjump"/>
            <a:extLst>
              <a:ext uri="{FF2B5EF4-FFF2-40B4-BE49-F238E27FC236}">
                <a16:creationId xmlns:a16="http://schemas.microsoft.com/office/drawing/2014/main" id="{05BF0A01-9951-4406-92BD-6738FF7AB9FC}"/>
              </a:ext>
            </a:extLst>
          </p:cNvPr>
          <p:cNvSpPr/>
          <p:nvPr/>
        </p:nvSpPr>
        <p:spPr>
          <a:xfrm>
            <a:off x="2065290" y="3118637"/>
            <a:ext cx="2793585" cy="523220"/>
          </a:xfrm>
          <a:prstGeom prst="rect">
            <a:avLst/>
          </a:prstGeom>
        </p:spPr>
        <p:txBody>
          <a:bodyPr wrap="none">
            <a:spAutoFit/>
          </a:bodyPr>
          <a:lstStyle/>
          <a:p>
            <a:r>
              <a:rPr lang="en-GB" sz="2800" b="1" dirty="0">
                <a:solidFill>
                  <a:schemeClr val="bg1"/>
                </a:solidFill>
                <a:cs typeface="Calibri"/>
              </a:rPr>
              <a:t>One Page Profiles</a:t>
            </a:r>
          </a:p>
        </p:txBody>
      </p:sp>
      <p:sp>
        <p:nvSpPr>
          <p:cNvPr id="31" name="Rectangle: Rounded Corners 30">
            <a:hlinkClick r:id="rId5" action="ppaction://hlinksldjump"/>
            <a:extLst>
              <a:ext uri="{FF2B5EF4-FFF2-40B4-BE49-F238E27FC236}">
                <a16:creationId xmlns:a16="http://schemas.microsoft.com/office/drawing/2014/main" id="{447C612D-BD3D-4307-951A-CDA4DD7DECF4}"/>
              </a:ext>
            </a:extLst>
          </p:cNvPr>
          <p:cNvSpPr/>
          <p:nvPr/>
        </p:nvSpPr>
        <p:spPr>
          <a:xfrm>
            <a:off x="5703724" y="5204928"/>
            <a:ext cx="5184931"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hlinkClick r:id="rId5" action="ppaction://hlinksldjump"/>
            <a:extLst>
              <a:ext uri="{FF2B5EF4-FFF2-40B4-BE49-F238E27FC236}">
                <a16:creationId xmlns:a16="http://schemas.microsoft.com/office/drawing/2014/main" id="{2C176C3F-EA64-4AB5-B1FA-F9740F6C49EA}"/>
              </a:ext>
            </a:extLst>
          </p:cNvPr>
          <p:cNvSpPr/>
          <p:nvPr/>
        </p:nvSpPr>
        <p:spPr>
          <a:xfrm>
            <a:off x="6156489" y="5282313"/>
            <a:ext cx="4532645" cy="523220"/>
          </a:xfrm>
          <a:prstGeom prst="rect">
            <a:avLst/>
          </a:prstGeom>
        </p:spPr>
        <p:txBody>
          <a:bodyPr wrap="square">
            <a:spAutoFit/>
          </a:bodyPr>
          <a:lstStyle/>
          <a:p>
            <a:r>
              <a:rPr lang="en-GB" sz="2800" b="1" dirty="0">
                <a:solidFill>
                  <a:schemeClr val="bg1"/>
                </a:solidFill>
                <a:cs typeface="Calibri"/>
              </a:rPr>
              <a:t>Meetings and Who Attends</a:t>
            </a:r>
            <a:endParaRPr lang="en-GB" sz="2800" b="1" dirty="0">
              <a:solidFill>
                <a:schemeClr val="bg1"/>
              </a:solidFill>
            </a:endParaRPr>
          </a:p>
        </p:txBody>
      </p:sp>
      <p:pic>
        <p:nvPicPr>
          <p:cNvPr id="3" name="Picture 2" descr="Logo&#10;&#10;Description automatically generated">
            <a:extLst>
              <a:ext uri="{FF2B5EF4-FFF2-40B4-BE49-F238E27FC236}">
                <a16:creationId xmlns:a16="http://schemas.microsoft.com/office/drawing/2014/main" id="{74C3620C-21F3-9B30-B3D7-A4A2B19C7BDF}"/>
              </a:ext>
            </a:extLst>
          </p:cNvPr>
          <p:cNvPicPr>
            <a:picLocks noChangeAspect="1"/>
          </p:cNvPicPr>
          <p:nvPr/>
        </p:nvPicPr>
        <p:blipFill>
          <a:blip r:embed="rId6"/>
          <a:stretch>
            <a:fillRect/>
          </a:stretch>
        </p:blipFill>
        <p:spPr>
          <a:xfrm>
            <a:off x="67733" y="40897"/>
            <a:ext cx="640646" cy="738669"/>
          </a:xfrm>
          <a:prstGeom prst="rect">
            <a:avLst/>
          </a:prstGeom>
        </p:spPr>
      </p:pic>
    </p:spTree>
    <p:extLst>
      <p:ext uri="{BB962C8B-B14F-4D97-AF65-F5344CB8AC3E}">
        <p14:creationId xmlns:p14="http://schemas.microsoft.com/office/powerpoint/2010/main" val="375178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7D8C8F21-1F49-4F31-BF04-019B7254451E}"/>
              </a:ext>
            </a:extLst>
          </p:cNvPr>
          <p:cNvSpPr/>
          <p:nvPr/>
        </p:nvSpPr>
        <p:spPr>
          <a:xfrm>
            <a:off x="239324" y="1012759"/>
            <a:ext cx="4012360"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7" name="Rectangle 6">
            <a:extLst>
              <a:ext uri="{FF2B5EF4-FFF2-40B4-BE49-F238E27FC236}">
                <a16:creationId xmlns:a16="http://schemas.microsoft.com/office/drawing/2014/main" id="{F8881FB3-DC72-437A-AB5F-22E8E50D8139}"/>
              </a:ext>
            </a:extLst>
          </p:cNvPr>
          <p:cNvSpPr/>
          <p:nvPr/>
        </p:nvSpPr>
        <p:spPr>
          <a:xfrm>
            <a:off x="370204" y="1090144"/>
            <a:ext cx="3871116" cy="523220"/>
          </a:xfrm>
          <a:prstGeom prst="rect">
            <a:avLst/>
          </a:prstGeom>
        </p:spPr>
        <p:txBody>
          <a:bodyPr wrap="square">
            <a:spAutoFit/>
          </a:bodyPr>
          <a:lstStyle/>
          <a:p>
            <a:r>
              <a:rPr lang="en-GB" sz="2800" b="1" dirty="0">
                <a:solidFill>
                  <a:schemeClr val="bg1"/>
                </a:solidFill>
                <a:cs typeface="Calibri"/>
              </a:rPr>
              <a:t>Person Centred Practise</a:t>
            </a:r>
            <a:endParaRPr lang="en-GB" sz="2800" b="1" dirty="0">
              <a:solidFill>
                <a:schemeClr val="bg1"/>
              </a:solidFill>
            </a:endParaRPr>
          </a:p>
        </p:txBody>
      </p:sp>
      <p:sp>
        <p:nvSpPr>
          <p:cNvPr id="31" name="Rectangle: Rounded Corners 30">
            <a:hlinkClick r:id="rId2" action="ppaction://hlinksldjump"/>
            <a:extLst>
              <a:ext uri="{FF2B5EF4-FFF2-40B4-BE49-F238E27FC236}">
                <a16:creationId xmlns:a16="http://schemas.microsoft.com/office/drawing/2014/main" id="{447C612D-BD3D-4307-951A-CDA4DD7DECF4}"/>
              </a:ext>
            </a:extLst>
          </p:cNvPr>
          <p:cNvSpPr/>
          <p:nvPr/>
        </p:nvSpPr>
        <p:spPr>
          <a:xfrm>
            <a:off x="9428798" y="5406817"/>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hlinkClick r:id="rId2" action="ppaction://hlinksldjump"/>
            <a:extLst>
              <a:ext uri="{FF2B5EF4-FFF2-40B4-BE49-F238E27FC236}">
                <a16:creationId xmlns:a16="http://schemas.microsoft.com/office/drawing/2014/main" id="{2C176C3F-EA64-4AB5-B1FA-F9740F6C49EA}"/>
              </a:ext>
            </a:extLst>
          </p:cNvPr>
          <p:cNvSpPr/>
          <p:nvPr/>
        </p:nvSpPr>
        <p:spPr>
          <a:xfrm>
            <a:off x="9499820" y="5484202"/>
            <a:ext cx="2570261" cy="307777"/>
          </a:xfrm>
          <a:prstGeom prst="rect">
            <a:avLst/>
          </a:prstGeom>
        </p:spPr>
        <p:txBody>
          <a:bodyPr wrap="square">
            <a:spAutoFit/>
          </a:bodyPr>
          <a:lstStyle/>
          <a:p>
            <a:r>
              <a:rPr lang="en-GB" sz="1400" b="1" dirty="0"/>
              <a:t>Back to Planning and Reviews</a:t>
            </a:r>
          </a:p>
        </p:txBody>
      </p:sp>
      <p:sp>
        <p:nvSpPr>
          <p:cNvPr id="2" name="Rectangle 1">
            <a:extLst>
              <a:ext uri="{FF2B5EF4-FFF2-40B4-BE49-F238E27FC236}">
                <a16:creationId xmlns:a16="http://schemas.microsoft.com/office/drawing/2014/main" id="{EC0CEF90-AA00-4535-A05F-FEB81934BCCE}"/>
              </a:ext>
            </a:extLst>
          </p:cNvPr>
          <p:cNvSpPr/>
          <p:nvPr/>
        </p:nvSpPr>
        <p:spPr>
          <a:xfrm>
            <a:off x="370203" y="2002779"/>
            <a:ext cx="10797905" cy="3139321"/>
          </a:xfrm>
          <a:prstGeom prst="rect">
            <a:avLst/>
          </a:prstGeom>
        </p:spPr>
        <p:txBody>
          <a:bodyPr wrap="square">
            <a:spAutoFit/>
          </a:bodyPr>
          <a:lstStyle/>
          <a:p>
            <a:pPr marL="285750" indent="-285750">
              <a:buFont typeface="Arial" panose="020B0604020202020204" pitchFamily="34" charset="0"/>
              <a:buChar char="•"/>
            </a:pPr>
            <a:r>
              <a:rPr lang="en-GB" dirty="0">
                <a:cs typeface="Calibri"/>
              </a:rPr>
              <a:t>Using person-centred thinking tools can improve communication between children, families and practitioners and adopting person-centred approaches can be particularly useful when thinking and planning for transition between schools. </a:t>
            </a:r>
          </a:p>
          <a:p>
            <a:pPr marL="285750" indent="-285750">
              <a:buFont typeface="Arial" panose="020B0604020202020204" pitchFamily="34" charset="0"/>
              <a:buChar char="•"/>
            </a:pPr>
            <a:r>
              <a:rPr lang="en-GB" dirty="0">
                <a:cs typeface="Calibri"/>
              </a:rPr>
              <a:t>All maintained schools within the local authority will aim to communicate with your child and you using person-centred practise communication tools. This includes working with you and your child to complete a One Page Profile (</a:t>
            </a:r>
            <a:r>
              <a:rPr lang="en-GB">
                <a:cs typeface="Calibri"/>
              </a:rPr>
              <a:t>OPP). </a:t>
            </a:r>
            <a:endParaRPr lang="en-GB" dirty="0">
              <a:cs typeface="Calibri"/>
            </a:endParaRPr>
          </a:p>
          <a:p>
            <a:pPr marL="285750" indent="-285750">
              <a:buFont typeface="Arial" panose="020B0604020202020204" pitchFamily="34" charset="0"/>
              <a:buChar char="•"/>
            </a:pPr>
            <a:r>
              <a:rPr lang="en-GB" dirty="0">
                <a:cs typeface="Calibri"/>
              </a:rPr>
              <a:t>The Welsh Government have created resources for families, children and young people on what to expect at PCP meetings and annual reviews. These resources can be found on </a:t>
            </a:r>
            <a:r>
              <a:rPr lang="en-GB" dirty="0">
                <a:ea typeface="+mn-lt"/>
                <a:cs typeface="+mn-lt"/>
                <a:hlinkClick r:id="rId3"/>
              </a:rPr>
              <a:t>https://gov.wales/person-centred-reviews-guidance-families</a:t>
            </a:r>
            <a:r>
              <a:rPr lang="en-GB" dirty="0">
                <a:ea typeface="+mn-lt"/>
                <a:cs typeface="+mn-lt"/>
              </a:rPr>
              <a:t> </a:t>
            </a:r>
          </a:p>
          <a:p>
            <a:pPr marL="285750" indent="-285750">
              <a:buFont typeface="Arial" panose="020B0604020202020204" pitchFamily="34" charset="0"/>
              <a:buChar char="•"/>
            </a:pPr>
            <a:r>
              <a:rPr lang="en-GB" dirty="0">
                <a:ea typeface="+mn-lt"/>
                <a:cs typeface="+mn-lt"/>
              </a:rPr>
              <a:t>A video and further guidance on person-centred reviews can be accessed on </a:t>
            </a:r>
            <a:r>
              <a:rPr lang="en-GB" dirty="0">
                <a:ea typeface="+mn-lt"/>
                <a:cs typeface="+mn-lt"/>
                <a:hlinkClick r:id="rId4"/>
              </a:rPr>
              <a:t>https://www.youtube.com/watch?v=bkwBSF0nxiY</a:t>
            </a:r>
            <a:r>
              <a:rPr lang="en-GB" dirty="0">
                <a:ea typeface="+mn-lt"/>
                <a:cs typeface="+mn-lt"/>
              </a:rPr>
              <a:t> </a:t>
            </a:r>
          </a:p>
        </p:txBody>
      </p:sp>
      <p:sp>
        <p:nvSpPr>
          <p:cNvPr id="33" name="Rectangle: Rounded Corners 32">
            <a:extLst>
              <a:ext uri="{FF2B5EF4-FFF2-40B4-BE49-F238E27FC236}">
                <a16:creationId xmlns:a16="http://schemas.microsoft.com/office/drawing/2014/main" id="{4C823F08-7239-446B-ACF5-A5590703E294}"/>
              </a:ext>
            </a:extLst>
          </p:cNvPr>
          <p:cNvSpPr/>
          <p:nvPr/>
        </p:nvSpPr>
        <p:spPr>
          <a:xfrm>
            <a:off x="239324" y="1858795"/>
            <a:ext cx="11110779" cy="343864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descr="Logo&#10;&#10;Description automatically generated">
            <a:extLst>
              <a:ext uri="{FF2B5EF4-FFF2-40B4-BE49-F238E27FC236}">
                <a16:creationId xmlns:a16="http://schemas.microsoft.com/office/drawing/2014/main" id="{E1660395-16E7-C05C-DE99-00391360ECD0}"/>
              </a:ext>
            </a:extLst>
          </p:cNvPr>
          <p:cNvPicPr>
            <a:picLocks noChangeAspect="1"/>
          </p:cNvPicPr>
          <p:nvPr/>
        </p:nvPicPr>
        <p:blipFill>
          <a:blip r:embed="rId5"/>
          <a:stretch>
            <a:fillRect/>
          </a:stretch>
        </p:blipFill>
        <p:spPr>
          <a:xfrm>
            <a:off x="67733" y="40897"/>
            <a:ext cx="640646" cy="738669"/>
          </a:xfrm>
          <a:prstGeom prst="rect">
            <a:avLst/>
          </a:prstGeom>
        </p:spPr>
      </p:pic>
    </p:spTree>
    <p:extLst>
      <p:ext uri="{BB962C8B-B14F-4D97-AF65-F5344CB8AC3E}">
        <p14:creationId xmlns:p14="http://schemas.microsoft.com/office/powerpoint/2010/main" val="13113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id="{37F4AF5C-6E7B-45BA-B85B-5CCB71803F53}"/>
              </a:ext>
            </a:extLst>
          </p:cNvPr>
          <p:cNvSpPr/>
          <p:nvPr/>
        </p:nvSpPr>
        <p:spPr>
          <a:xfrm>
            <a:off x="250224" y="1001190"/>
            <a:ext cx="359976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11" name="Rectangle 10">
            <a:extLst>
              <a:ext uri="{FF2B5EF4-FFF2-40B4-BE49-F238E27FC236}">
                <a16:creationId xmlns:a16="http://schemas.microsoft.com/office/drawing/2014/main" id="{05BF0A01-9951-4406-92BD-6738FF7AB9FC}"/>
              </a:ext>
            </a:extLst>
          </p:cNvPr>
          <p:cNvSpPr/>
          <p:nvPr/>
        </p:nvSpPr>
        <p:spPr>
          <a:xfrm>
            <a:off x="653315" y="1103405"/>
            <a:ext cx="2793585" cy="523220"/>
          </a:xfrm>
          <a:prstGeom prst="rect">
            <a:avLst/>
          </a:prstGeom>
        </p:spPr>
        <p:txBody>
          <a:bodyPr wrap="none">
            <a:spAutoFit/>
          </a:bodyPr>
          <a:lstStyle/>
          <a:p>
            <a:r>
              <a:rPr lang="en-GB" sz="2800" b="1" dirty="0">
                <a:solidFill>
                  <a:schemeClr val="bg1"/>
                </a:solidFill>
                <a:cs typeface="Calibri"/>
              </a:rPr>
              <a:t>One Page Profiles</a:t>
            </a:r>
          </a:p>
        </p:txBody>
      </p:sp>
      <p:sp>
        <p:nvSpPr>
          <p:cNvPr id="2" name="Rectangle 1">
            <a:extLst>
              <a:ext uri="{FF2B5EF4-FFF2-40B4-BE49-F238E27FC236}">
                <a16:creationId xmlns:a16="http://schemas.microsoft.com/office/drawing/2014/main" id="{6DBFC896-AE95-4A70-9211-4C4EB1CE0E17}"/>
              </a:ext>
            </a:extLst>
          </p:cNvPr>
          <p:cNvSpPr/>
          <p:nvPr/>
        </p:nvSpPr>
        <p:spPr>
          <a:xfrm>
            <a:off x="501293" y="2055221"/>
            <a:ext cx="9637006" cy="3139321"/>
          </a:xfrm>
          <a:prstGeom prst="rect">
            <a:avLst/>
          </a:prstGeom>
        </p:spPr>
        <p:txBody>
          <a:bodyPr wrap="square">
            <a:spAutoFit/>
          </a:bodyPr>
          <a:lstStyle/>
          <a:p>
            <a:pPr marL="285750" indent="-285750">
              <a:buFont typeface="Arial" panose="020B0604020202020204" pitchFamily="34" charset="0"/>
              <a:buChar char="•"/>
            </a:pPr>
            <a:r>
              <a:rPr lang="en-GB" dirty="0">
                <a:cs typeface="Calibri"/>
              </a:rPr>
              <a:t>With the implementation of the ALN Act, those working with children and young people will be using One Page Profiles (OPP) to gather relevant information. </a:t>
            </a:r>
          </a:p>
          <a:p>
            <a:endParaRPr lang="en-GB" dirty="0">
              <a:cs typeface="Calibri"/>
            </a:endParaRPr>
          </a:p>
          <a:p>
            <a:pPr marL="285750" indent="-285750">
              <a:buFont typeface="Arial" panose="020B0604020202020204" pitchFamily="34" charset="0"/>
              <a:buChar char="•"/>
            </a:pPr>
            <a:r>
              <a:rPr lang="en-GB" dirty="0">
                <a:cs typeface="Calibri"/>
              </a:rPr>
              <a:t>The OPP captures all the important things about the child or young person on a single sheet of paper under </a:t>
            </a:r>
            <a:r>
              <a:rPr lang="en-GB" b="1" dirty="0">
                <a:cs typeface="Calibri"/>
              </a:rPr>
              <a:t>three</a:t>
            </a:r>
            <a:r>
              <a:rPr lang="en-GB" dirty="0">
                <a:cs typeface="Calibri"/>
              </a:rPr>
              <a:t> simple headings:</a:t>
            </a:r>
          </a:p>
          <a:p>
            <a:endParaRPr lang="en-GB" dirty="0">
              <a:cs typeface="Calibri"/>
            </a:endParaRPr>
          </a:p>
          <a:p>
            <a:r>
              <a:rPr lang="en-GB" b="1" dirty="0">
                <a:cs typeface="Calibri"/>
              </a:rPr>
              <a:t>What people appreciate about me?</a:t>
            </a:r>
          </a:p>
          <a:p>
            <a:endParaRPr lang="en-GB" dirty="0">
              <a:cs typeface="Calibri"/>
            </a:endParaRPr>
          </a:p>
          <a:p>
            <a:r>
              <a:rPr lang="en-GB" b="1" dirty="0">
                <a:cs typeface="Calibri"/>
              </a:rPr>
              <a:t>What’s important to me at school?</a:t>
            </a:r>
          </a:p>
          <a:p>
            <a:endParaRPr lang="en-GB" dirty="0">
              <a:cs typeface="Calibri"/>
            </a:endParaRPr>
          </a:p>
          <a:p>
            <a:r>
              <a:rPr lang="en-GB" b="1" dirty="0">
                <a:cs typeface="Calibri"/>
              </a:rPr>
              <a:t>How best to support me at school? </a:t>
            </a:r>
          </a:p>
        </p:txBody>
      </p:sp>
      <p:sp>
        <p:nvSpPr>
          <p:cNvPr id="33" name="Rectangle: Rounded Corners 32">
            <a:extLst>
              <a:ext uri="{FF2B5EF4-FFF2-40B4-BE49-F238E27FC236}">
                <a16:creationId xmlns:a16="http://schemas.microsoft.com/office/drawing/2014/main" id="{50AE6F38-75C6-4186-8049-88DC7DEB8D69}"/>
              </a:ext>
            </a:extLst>
          </p:cNvPr>
          <p:cNvSpPr/>
          <p:nvPr/>
        </p:nvSpPr>
        <p:spPr>
          <a:xfrm>
            <a:off x="123011" y="1970865"/>
            <a:ext cx="11110779" cy="327250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hlinkClick r:id="rId2" action="ppaction://hlinksldjump"/>
            <a:extLst>
              <a:ext uri="{FF2B5EF4-FFF2-40B4-BE49-F238E27FC236}">
                <a16:creationId xmlns:a16="http://schemas.microsoft.com/office/drawing/2014/main" id="{A8D1D5CF-BFBD-4E70-B4AA-B8F4AA54E6EA}"/>
              </a:ext>
            </a:extLst>
          </p:cNvPr>
          <p:cNvSpPr/>
          <p:nvPr/>
        </p:nvSpPr>
        <p:spPr>
          <a:xfrm>
            <a:off x="9428798" y="5459877"/>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hlinkClick r:id="rId2" action="ppaction://hlinksldjump"/>
            <a:extLst>
              <a:ext uri="{FF2B5EF4-FFF2-40B4-BE49-F238E27FC236}">
                <a16:creationId xmlns:a16="http://schemas.microsoft.com/office/drawing/2014/main" id="{83BFB68E-1650-48B4-AF66-C3C3935EE503}"/>
              </a:ext>
            </a:extLst>
          </p:cNvPr>
          <p:cNvSpPr/>
          <p:nvPr/>
        </p:nvSpPr>
        <p:spPr>
          <a:xfrm>
            <a:off x="9499820" y="5537262"/>
            <a:ext cx="2570261" cy="307777"/>
          </a:xfrm>
          <a:prstGeom prst="rect">
            <a:avLst/>
          </a:prstGeom>
        </p:spPr>
        <p:txBody>
          <a:bodyPr wrap="square">
            <a:spAutoFit/>
          </a:bodyPr>
          <a:lstStyle/>
          <a:p>
            <a:r>
              <a:rPr lang="en-GB" sz="1400" b="1" dirty="0"/>
              <a:t>Back to Planning and Reviews</a:t>
            </a:r>
          </a:p>
        </p:txBody>
      </p:sp>
      <p:pic>
        <p:nvPicPr>
          <p:cNvPr id="6" name="Picture 2" descr="Logo&#10;&#10;Description automatically generated">
            <a:extLst>
              <a:ext uri="{FF2B5EF4-FFF2-40B4-BE49-F238E27FC236}">
                <a16:creationId xmlns:a16="http://schemas.microsoft.com/office/drawing/2014/main" id="{360CA844-8592-2CD1-70E9-C5B37C541A2F}"/>
              </a:ext>
            </a:extLst>
          </p:cNvPr>
          <p:cNvPicPr>
            <a:picLocks noChangeAspect="1"/>
          </p:cNvPicPr>
          <p:nvPr/>
        </p:nvPicPr>
        <p:blipFill>
          <a:blip r:embed="rId3"/>
          <a:stretch>
            <a:fillRect/>
          </a:stretch>
        </p:blipFill>
        <p:spPr>
          <a:xfrm>
            <a:off x="67733" y="40897"/>
            <a:ext cx="640646" cy="738669"/>
          </a:xfrm>
          <a:prstGeom prst="rect">
            <a:avLst/>
          </a:prstGeom>
        </p:spPr>
      </p:pic>
    </p:spTree>
    <p:extLst>
      <p:ext uri="{BB962C8B-B14F-4D97-AF65-F5344CB8AC3E}">
        <p14:creationId xmlns:p14="http://schemas.microsoft.com/office/powerpoint/2010/main" val="322826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sp>
        <p:nvSpPr>
          <p:cNvPr id="24" name="Rectangle: Rounded Corners 23">
            <a:extLst>
              <a:ext uri="{FF2B5EF4-FFF2-40B4-BE49-F238E27FC236}">
                <a16:creationId xmlns:a16="http://schemas.microsoft.com/office/drawing/2014/main" id="{1805544B-ECCA-4FB9-BE4A-AD4F7AA84603}"/>
              </a:ext>
            </a:extLst>
          </p:cNvPr>
          <p:cNvSpPr/>
          <p:nvPr/>
        </p:nvSpPr>
        <p:spPr>
          <a:xfrm>
            <a:off x="131854" y="978775"/>
            <a:ext cx="493635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DE72677-9D7D-4A85-AB21-6F7166DB48CC}"/>
              </a:ext>
            </a:extLst>
          </p:cNvPr>
          <p:cNvSpPr/>
          <p:nvPr/>
        </p:nvSpPr>
        <p:spPr>
          <a:xfrm>
            <a:off x="257401" y="1082794"/>
            <a:ext cx="5059383" cy="523220"/>
          </a:xfrm>
          <a:prstGeom prst="rect">
            <a:avLst/>
          </a:prstGeom>
        </p:spPr>
        <p:txBody>
          <a:bodyPr wrap="square">
            <a:spAutoFit/>
          </a:bodyPr>
          <a:lstStyle/>
          <a:p>
            <a:r>
              <a:rPr lang="en-GB" sz="2800" b="1" dirty="0">
                <a:solidFill>
                  <a:schemeClr val="bg1"/>
                </a:solidFill>
                <a:cs typeface="Calibri"/>
              </a:rPr>
              <a:t>Individual Development Plans</a:t>
            </a:r>
            <a:endParaRPr lang="en-GB" sz="2800" b="1" dirty="0">
              <a:solidFill>
                <a:schemeClr val="bg1"/>
              </a:solidFill>
            </a:endParaRPr>
          </a:p>
        </p:txBody>
      </p:sp>
      <p:sp>
        <p:nvSpPr>
          <p:cNvPr id="2" name="Rectangle 1">
            <a:extLst>
              <a:ext uri="{FF2B5EF4-FFF2-40B4-BE49-F238E27FC236}">
                <a16:creationId xmlns:a16="http://schemas.microsoft.com/office/drawing/2014/main" id="{F4FBE491-D117-421A-872B-0A971B597684}"/>
              </a:ext>
            </a:extLst>
          </p:cNvPr>
          <p:cNvSpPr/>
          <p:nvPr/>
        </p:nvSpPr>
        <p:spPr>
          <a:xfrm>
            <a:off x="403635" y="1995396"/>
            <a:ext cx="11137332" cy="3693319"/>
          </a:xfrm>
          <a:prstGeom prst="rect">
            <a:avLst/>
          </a:prstGeom>
        </p:spPr>
        <p:txBody>
          <a:bodyPr wrap="square">
            <a:spAutoFit/>
          </a:bodyPr>
          <a:lstStyle/>
          <a:p>
            <a:pPr marL="285750" indent="-285750">
              <a:buFont typeface="Arial" panose="020B0604020202020204" pitchFamily="34" charset="0"/>
              <a:buChar char="•"/>
            </a:pPr>
            <a:r>
              <a:rPr lang="en-GB" dirty="0">
                <a:cs typeface="Calibri"/>
              </a:rPr>
              <a:t>An IDP is a legal document that will replace statements, Individual Education Plans (IEPs) and Learning Support Plans. </a:t>
            </a:r>
          </a:p>
          <a:p>
            <a:pPr marL="285750" indent="-285750">
              <a:buFont typeface="Arial" panose="020B0604020202020204" pitchFamily="34" charset="0"/>
              <a:buChar char="•"/>
            </a:pPr>
            <a:r>
              <a:rPr lang="en-GB" dirty="0">
                <a:cs typeface="Calibri"/>
              </a:rPr>
              <a:t>An IDP focuses on what your child needs for them to reach their educational potential. The information noted on the IDP will be used to inform the Additional Learning Provision (ALP). The type of support outlined, and the detail within the plan, will depend on the extent of your child's ALN. </a:t>
            </a:r>
          </a:p>
          <a:p>
            <a:pPr marL="285750" indent="-285750">
              <a:buFont typeface="Arial" panose="020B0604020202020204" pitchFamily="34" charset="0"/>
              <a:buChar char="•"/>
            </a:pPr>
            <a:r>
              <a:rPr lang="en-GB" dirty="0">
                <a:cs typeface="Calibri"/>
              </a:rPr>
              <a:t>Any child or young person (0-16) who fits the description of ALN will need an IDP. </a:t>
            </a:r>
          </a:p>
          <a:p>
            <a:pPr marL="285750" indent="-285750">
              <a:buFont typeface="Arial" panose="020B0604020202020204" pitchFamily="34" charset="0"/>
              <a:buChar char="•"/>
            </a:pPr>
            <a:r>
              <a:rPr lang="en-GB" dirty="0">
                <a:cs typeface="Calibri"/>
              </a:rPr>
              <a:t>A request for an IDP can be made by a parent/carer, professional, or the learner themselves. For school-aged children, the request is made to school first. </a:t>
            </a:r>
          </a:p>
          <a:p>
            <a:pPr marL="285750" indent="-285750">
              <a:buFont typeface="Arial" panose="020B0604020202020204" pitchFamily="34" charset="0"/>
              <a:buChar char="•"/>
            </a:pPr>
            <a:r>
              <a:rPr lang="en-GB" dirty="0">
                <a:cs typeface="Calibri"/>
              </a:rPr>
              <a:t>The Additional Learning Co-ordinator (ALNCO) will probably be your main point of contact. The school will hold responsibility for the IDP. </a:t>
            </a:r>
          </a:p>
          <a:p>
            <a:pPr marL="285750" indent="-285750">
              <a:buFont typeface="Arial" panose="020B0604020202020204" pitchFamily="34" charset="0"/>
              <a:buChar char="•"/>
            </a:pPr>
            <a:r>
              <a:rPr lang="en-GB" dirty="0">
                <a:cs typeface="Calibri"/>
              </a:rPr>
              <a:t>An IDP will be reviewed annually (within 12 months) following the person-centred review model (explained in the previous slide). </a:t>
            </a:r>
          </a:p>
          <a:p>
            <a:pPr marL="285750" indent="-285750">
              <a:buFont typeface="Arial" panose="020B0604020202020204" pitchFamily="34" charset="0"/>
              <a:buChar char="•"/>
            </a:pPr>
            <a:r>
              <a:rPr lang="en-GB" dirty="0">
                <a:cs typeface="Calibri"/>
              </a:rPr>
              <a:t>A child’s IDP can be either maintained by a school or the Local Authority. </a:t>
            </a:r>
          </a:p>
        </p:txBody>
      </p:sp>
      <p:sp>
        <p:nvSpPr>
          <p:cNvPr id="33" name="Rectangle: Rounded Corners 32">
            <a:extLst>
              <a:ext uri="{FF2B5EF4-FFF2-40B4-BE49-F238E27FC236}">
                <a16:creationId xmlns:a16="http://schemas.microsoft.com/office/drawing/2014/main" id="{8E338A39-D719-4364-86FC-B63828862870}"/>
              </a:ext>
            </a:extLst>
          </p:cNvPr>
          <p:cNvSpPr/>
          <p:nvPr/>
        </p:nvSpPr>
        <p:spPr>
          <a:xfrm>
            <a:off x="123011" y="1804888"/>
            <a:ext cx="11811589" cy="407433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hlinkClick r:id="rId2" action="ppaction://hlinksldjump"/>
            <a:extLst>
              <a:ext uri="{FF2B5EF4-FFF2-40B4-BE49-F238E27FC236}">
                <a16:creationId xmlns:a16="http://schemas.microsoft.com/office/drawing/2014/main" id="{7D611CCD-4703-43AA-AB66-E11DA17AB173}"/>
              </a:ext>
            </a:extLst>
          </p:cNvPr>
          <p:cNvSpPr/>
          <p:nvPr/>
        </p:nvSpPr>
        <p:spPr>
          <a:xfrm>
            <a:off x="8708820" y="5232676"/>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hlinkClick r:id="rId2" action="ppaction://hlinksldjump"/>
            <a:extLst>
              <a:ext uri="{FF2B5EF4-FFF2-40B4-BE49-F238E27FC236}">
                <a16:creationId xmlns:a16="http://schemas.microsoft.com/office/drawing/2014/main" id="{5D929CA7-3AE5-4195-801D-454948D80FD7}"/>
              </a:ext>
            </a:extLst>
          </p:cNvPr>
          <p:cNvSpPr/>
          <p:nvPr/>
        </p:nvSpPr>
        <p:spPr>
          <a:xfrm>
            <a:off x="8779842" y="5310061"/>
            <a:ext cx="2570261" cy="307777"/>
          </a:xfrm>
          <a:prstGeom prst="rect">
            <a:avLst/>
          </a:prstGeom>
        </p:spPr>
        <p:txBody>
          <a:bodyPr wrap="square">
            <a:spAutoFit/>
          </a:bodyPr>
          <a:lstStyle/>
          <a:p>
            <a:r>
              <a:rPr lang="en-GB" sz="1400" b="1" dirty="0"/>
              <a:t>Back to Planning and Reviews</a:t>
            </a:r>
          </a:p>
        </p:txBody>
      </p:sp>
      <p:pic>
        <p:nvPicPr>
          <p:cNvPr id="6" name="Picture 2" descr="Logo&#10;&#10;Description automatically generated">
            <a:extLst>
              <a:ext uri="{FF2B5EF4-FFF2-40B4-BE49-F238E27FC236}">
                <a16:creationId xmlns:a16="http://schemas.microsoft.com/office/drawing/2014/main" id="{E12028BA-81E9-8ACF-78CE-68096521E378}"/>
              </a:ext>
            </a:extLst>
          </p:cNvPr>
          <p:cNvPicPr>
            <a:picLocks noChangeAspect="1"/>
          </p:cNvPicPr>
          <p:nvPr/>
        </p:nvPicPr>
        <p:blipFill>
          <a:blip r:embed="rId3"/>
          <a:stretch>
            <a:fillRect/>
          </a:stretch>
        </p:blipFill>
        <p:spPr>
          <a:xfrm>
            <a:off x="67733" y="40897"/>
            <a:ext cx="640646" cy="738669"/>
          </a:xfrm>
          <a:prstGeom prst="rect">
            <a:avLst/>
          </a:prstGeom>
        </p:spPr>
      </p:pic>
    </p:spTree>
    <p:extLst>
      <p:ext uri="{BB962C8B-B14F-4D97-AF65-F5344CB8AC3E}">
        <p14:creationId xmlns:p14="http://schemas.microsoft.com/office/powerpoint/2010/main" val="3054109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BA9A6F8BE9C74CBE2748A7308BC1E4" ma:contentTypeVersion="6" ma:contentTypeDescription="Create a new document." ma:contentTypeScope="" ma:versionID="4375685e3f8f6547f7e1102ba91dba67">
  <xsd:schema xmlns:xsd="http://www.w3.org/2001/XMLSchema" xmlns:xs="http://www.w3.org/2001/XMLSchema" xmlns:p="http://schemas.microsoft.com/office/2006/metadata/properties" xmlns:ns2="42acd11a-87c3-4a97-b4b7-b4aea9812e64" xmlns:ns3="c22888e0-6eed-4634-8bad-95fc91402335" targetNamespace="http://schemas.microsoft.com/office/2006/metadata/properties" ma:root="true" ma:fieldsID="80d235f17da705c8e290b211a9354dfd" ns2:_="" ns3:_="">
    <xsd:import namespace="42acd11a-87c3-4a97-b4b7-b4aea9812e64"/>
    <xsd:import namespace="c22888e0-6eed-4634-8bad-95fc9140233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cd11a-87c3-4a97-b4b7-b4aea9812e6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2888e0-6eed-4634-8bad-95fc9140233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23C0D2-52AD-4AA1-B3F1-0BEF4E35ADD7}">
  <ds:schemaRefs>
    <ds:schemaRef ds:uri="4d3225be-45e4-47c8-aca6-02645124c059"/>
    <ds:schemaRef ds:uri="c3a42633-c735-464c-93e2-e0f12604b80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05645DD-E547-44CE-90A9-4B8062273026}">
  <ds:schemaRefs>
    <ds:schemaRef ds:uri="42acd11a-87c3-4a97-b4b7-b4aea9812e64"/>
    <ds:schemaRef ds:uri="c22888e0-6eed-4634-8bad-95fc9140233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B0C0BB8-AE07-483E-B6B2-A7FD394B20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847</TotalTime>
  <Words>1779</Words>
  <Application>Microsoft Office PowerPoint</Application>
  <PresentationFormat>Widescreen</PresentationFormat>
  <Paragraphs>130</Paragraphs>
  <Slides>14</Slides>
  <Notes>0</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Lyndon Jones</dc:creator>
  <cp:lastModifiedBy>T Crees (Penygloddfa CP School)</cp:lastModifiedBy>
  <cp:revision>107</cp:revision>
  <dcterms:created xsi:type="dcterms:W3CDTF">2020-06-02T10:18:10Z</dcterms:created>
  <dcterms:modified xsi:type="dcterms:W3CDTF">2023-02-14T11:51:31Z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0x010100ECBA9A6F8BE9C74CBE2748A7308BC1E4</vt:lpwstr>
  </property>
</Properties>
</file>